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257" r:id="rId2"/>
    <p:sldId id="277" r:id="rId3"/>
    <p:sldId id="278" r:id="rId4"/>
    <p:sldId id="256" r:id="rId5"/>
    <p:sldId id="273" r:id="rId6"/>
    <p:sldId id="286" r:id="rId7"/>
    <p:sldId id="285" r:id="rId8"/>
    <p:sldId id="287" r:id="rId9"/>
    <p:sldId id="288" r:id="rId10"/>
    <p:sldId id="299" r:id="rId11"/>
    <p:sldId id="279" r:id="rId12"/>
    <p:sldId id="284" r:id="rId13"/>
    <p:sldId id="292" r:id="rId14"/>
    <p:sldId id="293" r:id="rId15"/>
    <p:sldId id="294" r:id="rId16"/>
    <p:sldId id="295" r:id="rId17"/>
    <p:sldId id="296" r:id="rId18"/>
    <p:sldId id="297" r:id="rId19"/>
    <p:sldId id="298" r:id="rId20"/>
    <p:sldId id="280" r:id="rId21"/>
    <p:sldId id="258" r:id="rId22"/>
    <p:sldId id="259" r:id="rId23"/>
    <p:sldId id="262" r:id="rId24"/>
    <p:sldId id="303" r:id="rId25"/>
    <p:sldId id="300" r:id="rId26"/>
    <p:sldId id="261" r:id="rId27"/>
    <p:sldId id="274" r:id="rId28"/>
    <p:sldId id="275" r:id="rId29"/>
    <p:sldId id="276" r:id="rId30"/>
    <p:sldId id="289" r:id="rId31"/>
    <p:sldId id="265" r:id="rId32"/>
    <p:sldId id="266" r:id="rId33"/>
    <p:sldId id="271" r:id="rId34"/>
    <p:sldId id="272" r:id="rId35"/>
    <p:sldId id="301" r:id="rId36"/>
    <p:sldId id="302" r:id="rId37"/>
    <p:sldId id="2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75C044"/>
    <a:srgbClr val="705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836574-DABC-4AC3-90A8-3AC536597B2B}" type="datetimeFigureOut">
              <a:rPr lang="en-US" smtClean="0"/>
              <a:t>4/4/2019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E9543-F01F-47E2-B541-A3C9418CB715}" type="slidenum">
              <a:rPr lang="en-US" smtClean="0"/>
              <a:t>‹#›</a:t>
            </a:fld>
            <a:endParaRPr lang="en-US"/>
          </a:p>
        </p:txBody>
      </p:sp>
    </p:spTree>
    <p:extLst>
      <p:ext uri="{BB962C8B-B14F-4D97-AF65-F5344CB8AC3E}">
        <p14:creationId xmlns:p14="http://schemas.microsoft.com/office/powerpoint/2010/main" val="168889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987C9-D07B-4023-8A94-2D36FEFBAF11}"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5A4C9-0A0D-4DA3-B5C8-21F03E9F9663}" type="slidenum">
              <a:rPr lang="en-US" smtClean="0"/>
              <a:t>‹#›</a:t>
            </a:fld>
            <a:endParaRPr lang="en-US"/>
          </a:p>
        </p:txBody>
      </p:sp>
    </p:spTree>
    <p:extLst>
      <p:ext uri="{BB962C8B-B14F-4D97-AF65-F5344CB8AC3E}">
        <p14:creationId xmlns:p14="http://schemas.microsoft.com/office/powerpoint/2010/main" val="393384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5A4C9-0A0D-4DA3-B5C8-21F03E9F9663}" type="slidenum">
              <a:rPr lang="en-US" smtClean="0"/>
              <a:t>1</a:t>
            </a:fld>
            <a:endParaRPr lang="en-US"/>
          </a:p>
        </p:txBody>
      </p:sp>
    </p:spTree>
    <p:extLst>
      <p:ext uri="{BB962C8B-B14F-4D97-AF65-F5344CB8AC3E}">
        <p14:creationId xmlns:p14="http://schemas.microsoft.com/office/powerpoint/2010/main" val="346076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5A4C9-0A0D-4DA3-B5C8-21F03E9F9663}" type="slidenum">
              <a:rPr lang="en-US" smtClean="0"/>
              <a:t>2</a:t>
            </a:fld>
            <a:endParaRPr lang="en-US"/>
          </a:p>
        </p:txBody>
      </p:sp>
    </p:spTree>
    <p:extLst>
      <p:ext uri="{BB962C8B-B14F-4D97-AF65-F5344CB8AC3E}">
        <p14:creationId xmlns:p14="http://schemas.microsoft.com/office/powerpoint/2010/main" val="318691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4845" y="6135807"/>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418629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403912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AEFEC3-FD60-445D-A980-5F6F351189E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149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115253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AEFEC3-FD60-445D-A980-5F6F351189E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69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113418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3084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391796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8012" y="4659445"/>
            <a:ext cx="1146283" cy="370396"/>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181254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312067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183026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146283" cy="370396"/>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212515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361612" y="6130437"/>
            <a:ext cx="1146283" cy="370396"/>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299502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361612" y="6130437"/>
            <a:ext cx="1146283" cy="370396"/>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122560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349839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AEFEC3-FD60-445D-A980-5F6F351189E7}" type="slidenum">
              <a:rPr lang="en-US" smtClean="0"/>
              <a:t>‹#›</a:t>
            </a:fld>
            <a:endParaRPr lang="en-US"/>
          </a:p>
        </p:txBody>
      </p:sp>
    </p:spTree>
    <p:extLst>
      <p:ext uri="{BB962C8B-B14F-4D97-AF65-F5344CB8AC3E}">
        <p14:creationId xmlns:p14="http://schemas.microsoft.com/office/powerpoint/2010/main" val="5056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91067" y="2105071"/>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10724844" y="6135808"/>
            <a:ext cx="779767" cy="365125"/>
          </a:xfrm>
          <a:prstGeom prst="rect">
            <a:avLst/>
          </a:prstGeom>
        </p:spPr>
        <p:txBody>
          <a:bodyPr vert="horz" lIns="91440" tIns="45720" rIns="91440" bIns="45720" rtlCol="0" anchor="ctr"/>
          <a:lstStyle>
            <a:lvl1pPr algn="r">
              <a:defRPr sz="2000">
                <a:solidFill>
                  <a:schemeClr val="bg1">
                    <a:lumMod val="50000"/>
                  </a:schemeClr>
                </a:solidFill>
              </a:defRPr>
            </a:lvl1pPr>
          </a:lstStyle>
          <a:p>
            <a:fld id="{4057E8D6-F86D-4DF2-9C7F-7777BE7A684C}" type="slidenum">
              <a:rPr lang="en-US" smtClean="0"/>
              <a:pPr/>
              <a:t>‹#›</a:t>
            </a:fld>
            <a:endParaRPr lang="en-US" dirty="0"/>
          </a:p>
        </p:txBody>
      </p:sp>
    </p:spTree>
    <p:extLst>
      <p:ext uri="{BB962C8B-B14F-4D97-AF65-F5344CB8AC3E}">
        <p14:creationId xmlns:p14="http://schemas.microsoft.com/office/powerpoint/2010/main" val="117122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http://files.constantcontact.com/9eca4eaa201/1229c07e-d227-4999-9c9f-8bb9be0620b9.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600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89212" y="1809525"/>
            <a:ext cx="8915399" cy="2262781"/>
          </a:xfrm>
        </p:spPr>
        <p:txBody>
          <a:bodyPr>
            <a:normAutofit/>
          </a:bodyPr>
          <a:lstStyle/>
          <a:p>
            <a:r>
              <a:rPr lang="en-US" sz="6000" dirty="0">
                <a:solidFill>
                  <a:srgbClr val="705A6A"/>
                </a:solidFill>
                <a:latin typeface="Yu Gothic Light" panose="020B0300000000000000" pitchFamily="34" charset="-128"/>
                <a:ea typeface="Yu Gothic Light" panose="020B0300000000000000" pitchFamily="34" charset="-128"/>
              </a:rPr>
              <a:t>Crisis Management</a:t>
            </a:r>
          </a:p>
        </p:txBody>
      </p:sp>
      <p:sp>
        <p:nvSpPr>
          <p:cNvPr id="5" name="Subtitle 4"/>
          <p:cNvSpPr>
            <a:spLocks noGrp="1"/>
          </p:cNvSpPr>
          <p:nvPr>
            <p:ph type="subTitle" idx="1"/>
          </p:nvPr>
        </p:nvSpPr>
        <p:spPr>
          <a:xfrm>
            <a:off x="2589212" y="4072305"/>
            <a:ext cx="8915399" cy="1126283"/>
          </a:xfrm>
        </p:spPr>
        <p:txBody>
          <a:bodyPr/>
          <a:lstStyle/>
          <a:p>
            <a:r>
              <a:rPr lang="en-US" dirty="0">
                <a:solidFill>
                  <a:srgbClr val="455F51"/>
                </a:solidFill>
                <a:latin typeface="Yu Gothic Light" panose="020B0300000000000000" pitchFamily="34" charset="-128"/>
                <a:ea typeface="Yu Gothic Light" panose="020B0300000000000000" pitchFamily="34" charset="-128"/>
              </a:rPr>
              <a:t>By Beth Binger</a:t>
            </a:r>
          </a:p>
          <a:p>
            <a:r>
              <a:rPr lang="en-US" dirty="0">
                <a:solidFill>
                  <a:srgbClr val="455F51"/>
                </a:solidFill>
                <a:latin typeface="Yu Gothic Light" panose="020B0300000000000000" pitchFamily="34" charset="-128"/>
                <a:ea typeface="Yu Gothic Light" panose="020B0300000000000000" pitchFamily="34" charset="-128"/>
              </a:rPr>
              <a:t>President &amp; Founder of BCI Public Relations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219" y="5198588"/>
            <a:ext cx="983903" cy="1410147"/>
          </a:xfrm>
          <a:prstGeom prst="rect">
            <a:avLst/>
          </a:prstGeom>
        </p:spPr>
      </p:pic>
      <p:sp>
        <p:nvSpPr>
          <p:cNvPr id="7" name="Rectangle 6"/>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99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Family Notifications</a:t>
            </a:r>
          </a:p>
        </p:txBody>
      </p:sp>
      <p:sp>
        <p:nvSpPr>
          <p:cNvPr id="5" name="Subtitle 4"/>
          <p:cNvSpPr>
            <a:spLocks noGrp="1"/>
          </p:cNvSpPr>
          <p:nvPr>
            <p:ph type="subTitle" idx="1"/>
          </p:nvPr>
        </p:nvSpPr>
        <p:spPr>
          <a:xfrm>
            <a:off x="1716741" y="2107882"/>
            <a:ext cx="9144000" cy="3835718"/>
          </a:xfrm>
        </p:spPr>
        <p:txBody>
          <a:bodyPr>
            <a:normAutofit/>
          </a:bodyPr>
          <a:lstStyle/>
          <a:p>
            <a:pPr marL="342900" indent="-342900">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Decide in advance who will notify families in case of a crisis situation.</a:t>
            </a:r>
          </a:p>
          <a:p>
            <a:pPr marL="342900" indent="-342900">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Keeping an updated list of emergency contacts of student and employee family members ensures quick communication in case of crisis. It is important for families to be aware of any emergencies before the media gets the news out.</a:t>
            </a:r>
          </a:p>
          <a:p>
            <a:r>
              <a:rPr lang="en-US" sz="2000" b="1" dirty="0">
                <a:solidFill>
                  <a:srgbClr val="455F51"/>
                </a:solidFill>
                <a:latin typeface="Yu Gothic Light" panose="020B0300000000000000" pitchFamily="34" charset="-128"/>
                <a:ea typeface="Yu Gothic Light" panose="020B0300000000000000" pitchFamily="34" charset="-128"/>
              </a:rPr>
              <a:t>Example:</a:t>
            </a:r>
          </a:p>
          <a:p>
            <a:endParaRPr lang="en-US" sz="2000" b="1" dirty="0">
              <a:solidFill>
                <a:srgbClr val="75C044"/>
              </a:solidFill>
              <a:latin typeface="Yu Gothic Light" panose="020B0300000000000000" pitchFamily="34" charset="-128"/>
              <a:ea typeface="Yu Gothic Light" panose="020B0300000000000000"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396644502"/>
              </p:ext>
            </p:extLst>
          </p:nvPr>
        </p:nvGraphicFramePr>
        <p:xfrm>
          <a:off x="3024369" y="3762828"/>
          <a:ext cx="7425917" cy="2424612"/>
        </p:xfrm>
        <a:graphic>
          <a:graphicData uri="http://schemas.openxmlformats.org/drawingml/2006/table">
            <a:tbl>
              <a:tblPr firstRow="1" firstCol="1" bandRow="1">
                <a:tableStyleId>{72833802-FEF1-4C79-8D5D-14CF1EAF98D9}</a:tableStyleId>
              </a:tblPr>
              <a:tblGrid>
                <a:gridCol w="1410275">
                  <a:extLst>
                    <a:ext uri="{9D8B030D-6E8A-4147-A177-3AD203B41FA5}">
                      <a16:colId xmlns:a16="http://schemas.microsoft.com/office/drawing/2014/main" val="20000"/>
                    </a:ext>
                  </a:extLst>
                </a:gridCol>
                <a:gridCol w="3307534">
                  <a:extLst>
                    <a:ext uri="{9D8B030D-6E8A-4147-A177-3AD203B41FA5}">
                      <a16:colId xmlns:a16="http://schemas.microsoft.com/office/drawing/2014/main" val="20001"/>
                    </a:ext>
                  </a:extLst>
                </a:gridCol>
                <a:gridCol w="2708108">
                  <a:extLst>
                    <a:ext uri="{9D8B030D-6E8A-4147-A177-3AD203B41FA5}">
                      <a16:colId xmlns:a16="http://schemas.microsoft.com/office/drawing/2014/main" val="20002"/>
                    </a:ext>
                  </a:extLst>
                </a:gridCol>
              </a:tblGrid>
              <a:tr h="229097">
                <a:tc>
                  <a:txBody>
                    <a:bodyPr/>
                    <a:lstStyle/>
                    <a:p>
                      <a:pPr marL="0" marR="0" algn="ctr">
                        <a:spcBef>
                          <a:spcPts val="0"/>
                        </a:spcBef>
                        <a:spcAft>
                          <a:spcPts val="0"/>
                        </a:spcAft>
                        <a:tabLst>
                          <a:tab pos="514350" algn="l"/>
                        </a:tabLst>
                      </a:pPr>
                      <a:r>
                        <a:rPr lang="en-US" sz="1200" dirty="0">
                          <a:effectLst/>
                        </a:rPr>
                        <a:t>Name</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14350" algn="l"/>
                        </a:tabLst>
                      </a:pPr>
                      <a:r>
                        <a:rPr lang="en-US" sz="1200" dirty="0">
                          <a:effectLst/>
                        </a:rPr>
                        <a:t>Relationship</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14350" algn="l"/>
                        </a:tabLst>
                      </a:pPr>
                      <a:r>
                        <a:rPr lang="en-US" sz="1200">
                          <a:effectLst/>
                        </a:rPr>
                        <a:t>Phone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9103">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9103">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9103">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9103">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9103">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none" strike="noStrike"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10724845" y="6135807"/>
            <a:ext cx="779767" cy="365125"/>
          </a:xfrm>
        </p:spPr>
        <p:txBody>
          <a:bodyPr/>
          <a:lstStyle/>
          <a:p>
            <a:r>
              <a:rPr lang="en-US" dirty="0"/>
              <a:t>10</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66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5499" y="1687286"/>
            <a:ext cx="8915399" cy="2262781"/>
          </a:xfrm>
        </p:spPr>
        <p:txBody>
          <a:bodyPr>
            <a:normAutofit/>
          </a:bodyPr>
          <a:lstStyle/>
          <a:p>
            <a:pPr algn="ctr"/>
            <a:r>
              <a:rPr lang="en-US" sz="8000" dirty="0">
                <a:solidFill>
                  <a:srgbClr val="705A6A"/>
                </a:solidFill>
                <a:latin typeface="Yu Gothic Light" panose="020B0300000000000000" pitchFamily="34" charset="-128"/>
                <a:ea typeface="Yu Gothic Light" panose="020B0300000000000000" pitchFamily="34" charset="-128"/>
              </a:rPr>
              <a:t>Investigation</a:t>
            </a:r>
          </a:p>
        </p:txBody>
      </p:sp>
      <p:sp>
        <p:nvSpPr>
          <p:cNvPr id="5" name="Slide Number Placeholder 5"/>
          <p:cNvSpPr>
            <a:spLocks noGrp="1"/>
          </p:cNvSpPr>
          <p:nvPr>
            <p:ph type="sldNum" sz="quarter" idx="12"/>
          </p:nvPr>
        </p:nvSpPr>
        <p:spPr>
          <a:xfrm>
            <a:off x="10724845" y="6135807"/>
            <a:ext cx="779767" cy="365125"/>
          </a:xfrm>
        </p:spPr>
        <p:txBody>
          <a:bodyPr/>
          <a:lstStyle/>
          <a:p>
            <a:r>
              <a:rPr lang="en-US" dirty="0"/>
              <a:t>11</a:t>
            </a:r>
          </a:p>
        </p:txBody>
      </p:sp>
      <p:sp>
        <p:nvSpPr>
          <p:cNvPr id="7" name="Rectangle 6"/>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72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Control the Scene</a:t>
            </a:r>
          </a:p>
        </p:txBody>
      </p:sp>
      <p:sp>
        <p:nvSpPr>
          <p:cNvPr id="5" name="Subtitle 4"/>
          <p:cNvSpPr>
            <a:spLocks noGrp="1"/>
          </p:cNvSpPr>
          <p:nvPr>
            <p:ph type="subTitle" idx="1"/>
          </p:nvPr>
        </p:nvSpPr>
        <p:spPr>
          <a:xfrm>
            <a:off x="1716741" y="2107882"/>
            <a:ext cx="9144000" cy="3835718"/>
          </a:xfrm>
        </p:spPr>
        <p:txBody>
          <a:bodyPr>
            <a:normAutofit/>
          </a:bodyPr>
          <a:lstStyle/>
          <a:p>
            <a:pPr algn="l"/>
            <a:endParaRPr lang="en-US" sz="3200" dirty="0">
              <a:solidFill>
                <a:srgbClr val="75C044"/>
              </a:solidFill>
              <a:latin typeface="Yu Gothic Light" panose="020B0300000000000000" pitchFamily="34" charset="-128"/>
              <a:ea typeface="Yu Gothic Light" panose="020B0300000000000000" pitchFamily="34" charset="-128"/>
            </a:endParaRPr>
          </a:p>
          <a:p>
            <a:pPr algn="l"/>
            <a:r>
              <a:rPr lang="en-US" sz="3200" dirty="0">
                <a:solidFill>
                  <a:srgbClr val="455F51"/>
                </a:solidFill>
                <a:latin typeface="Yu Gothic Light" panose="020B0300000000000000" pitchFamily="34" charset="-128"/>
                <a:ea typeface="Yu Gothic Light" panose="020B0300000000000000" pitchFamily="34" charset="-128"/>
              </a:rPr>
              <a:t>After emergency units depart the scene, secure the area where the incident occurred and do not move any materials or other items that could have been involved in the incident.</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12</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46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Preserve Evidence</a:t>
            </a:r>
          </a:p>
        </p:txBody>
      </p:sp>
      <p:sp>
        <p:nvSpPr>
          <p:cNvPr id="5" name="Subtitle 4"/>
          <p:cNvSpPr>
            <a:spLocks noGrp="1"/>
          </p:cNvSpPr>
          <p:nvPr>
            <p:ph type="subTitle" idx="1"/>
          </p:nvPr>
        </p:nvSpPr>
        <p:spPr>
          <a:xfrm>
            <a:off x="1716741" y="2107882"/>
            <a:ext cx="9144000" cy="3835718"/>
          </a:xfrm>
        </p:spPr>
        <p:txBody>
          <a:bodyPr>
            <a:normAutofit/>
          </a:bodyPr>
          <a:lstStyle/>
          <a:p>
            <a:pPr algn="l"/>
            <a:endParaRPr lang="en-US" sz="3200" dirty="0">
              <a:solidFill>
                <a:srgbClr val="455F51"/>
              </a:solidFill>
              <a:latin typeface="Yu Gothic Light" panose="020B0300000000000000" pitchFamily="34" charset="-128"/>
              <a:ea typeface="Yu Gothic Light" panose="020B0300000000000000" pitchFamily="34" charset="-128"/>
            </a:endParaRPr>
          </a:p>
          <a:p>
            <a:pPr algn="l"/>
            <a:r>
              <a:rPr lang="en-US" sz="3200" dirty="0">
                <a:solidFill>
                  <a:srgbClr val="455F51"/>
                </a:solidFill>
                <a:latin typeface="Yu Gothic Light" panose="020B0300000000000000" pitchFamily="34" charset="-128"/>
                <a:ea typeface="Yu Gothic Light" panose="020B0300000000000000" pitchFamily="34" charset="-128"/>
              </a:rPr>
              <a:t>Protect all evidence so it may be documented during the investigation.  It may be necessary to shut down the school and send students and employees home for the day.</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13</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43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Identify Witnesses</a:t>
            </a:r>
          </a:p>
        </p:txBody>
      </p:sp>
      <p:sp>
        <p:nvSpPr>
          <p:cNvPr id="5" name="Subtitle 4"/>
          <p:cNvSpPr>
            <a:spLocks noGrp="1"/>
          </p:cNvSpPr>
          <p:nvPr>
            <p:ph type="subTitle" idx="1"/>
          </p:nvPr>
        </p:nvSpPr>
        <p:spPr>
          <a:xfrm>
            <a:off x="1716741" y="2107882"/>
            <a:ext cx="9144000" cy="3835718"/>
          </a:xfrm>
        </p:spPr>
        <p:txBody>
          <a:bodyPr>
            <a:normAutofit/>
          </a:bodyPr>
          <a:lstStyle/>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Once notification has been made, identify and isolate all witnesses to the event.</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Do not allow the witnesses to discuss the event or exchange information.  Keep them separated.</a:t>
            </a: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14</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0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Interview Witnesses</a:t>
            </a:r>
          </a:p>
        </p:txBody>
      </p:sp>
      <p:sp>
        <p:nvSpPr>
          <p:cNvPr id="5" name="Subtitle 4"/>
          <p:cNvSpPr>
            <a:spLocks noGrp="1"/>
          </p:cNvSpPr>
          <p:nvPr>
            <p:ph type="subTitle" idx="1"/>
          </p:nvPr>
        </p:nvSpPr>
        <p:spPr>
          <a:xfrm>
            <a:off x="1716741" y="2107882"/>
            <a:ext cx="9144000" cy="4750118"/>
          </a:xfrm>
        </p:spPr>
        <p:txBody>
          <a:bodyPr>
            <a:normAutofit fontScale="77500" lnSpcReduction="20000"/>
          </a:bodyPr>
          <a:lstStyle/>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Interview each witness one at a time.  Take an audio statement of the facts as they remember the event.</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Do not try to fill in the blanks or suggest what may have occurred.</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It is best to take statements as soon as possible following the occurrence.</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Be sure to inform witnesses that they will be interviewed by more than one investigator and they will be required to give additional statements.</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The recorded statement they give will be made available to them for follow up interviews.</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After the interview, the witness may be released for the day.</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15</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35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normAutofit fontScale="90000"/>
          </a:bodyPr>
          <a:lstStyle/>
          <a:p>
            <a:r>
              <a:rPr lang="en-US" dirty="0">
                <a:solidFill>
                  <a:srgbClr val="705A6A"/>
                </a:solidFill>
                <a:latin typeface="Yu Gothic Light" panose="020B0300000000000000" pitchFamily="34" charset="-128"/>
                <a:ea typeface="Yu Gothic Light" panose="020B0300000000000000" pitchFamily="34" charset="-128"/>
              </a:rPr>
              <a:t>Video or Photograph the Scene</a:t>
            </a:r>
          </a:p>
        </p:txBody>
      </p:sp>
      <p:sp>
        <p:nvSpPr>
          <p:cNvPr id="5" name="Subtitle 4"/>
          <p:cNvSpPr>
            <a:spLocks noGrp="1"/>
          </p:cNvSpPr>
          <p:nvPr>
            <p:ph type="subTitle" idx="1"/>
          </p:nvPr>
        </p:nvSpPr>
        <p:spPr>
          <a:xfrm>
            <a:off x="1716741" y="2107882"/>
            <a:ext cx="9144000" cy="4750118"/>
          </a:xfrm>
        </p:spPr>
        <p:txBody>
          <a:bodyPr>
            <a:normAutofit/>
          </a:bodyPr>
          <a:lstStyle/>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Take photos of everything in and around the incident site.</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Additionally, record video.</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Take accurate recording distance from known reference points.  Every detail must be recorded and logged for use in preparing the written incident report.</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16</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62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Sketch the Scene</a:t>
            </a:r>
          </a:p>
        </p:txBody>
      </p:sp>
      <p:sp>
        <p:nvSpPr>
          <p:cNvPr id="5" name="Subtitle 4"/>
          <p:cNvSpPr>
            <a:spLocks noGrp="1"/>
          </p:cNvSpPr>
          <p:nvPr>
            <p:ph type="subTitle" idx="1"/>
          </p:nvPr>
        </p:nvSpPr>
        <p:spPr>
          <a:xfrm>
            <a:off x="1716741" y="2107882"/>
            <a:ext cx="9144000" cy="3835718"/>
          </a:xfrm>
        </p:spPr>
        <p:txBody>
          <a:bodyPr>
            <a:normAutofit/>
          </a:bodyPr>
          <a:lstStyle/>
          <a:p>
            <a:pPr algn="l"/>
            <a:endParaRPr lang="en-US" sz="3200" dirty="0">
              <a:solidFill>
                <a:srgbClr val="75C044"/>
              </a:solidFill>
              <a:latin typeface="Yu Gothic Light" panose="020B0300000000000000" pitchFamily="34" charset="-128"/>
              <a:ea typeface="Yu Gothic Light" panose="020B0300000000000000" pitchFamily="34" charset="-128"/>
            </a:endParaRPr>
          </a:p>
          <a:p>
            <a:pPr algn="l"/>
            <a:r>
              <a:rPr lang="en-US" sz="3200" dirty="0">
                <a:solidFill>
                  <a:srgbClr val="455F51"/>
                </a:solidFill>
                <a:latin typeface="Yu Gothic Light" panose="020B0300000000000000" pitchFamily="34" charset="-128"/>
                <a:ea typeface="Yu Gothic Light" panose="020B0300000000000000" pitchFamily="34" charset="-128"/>
              </a:rPr>
              <a:t>Make an accurate sketch of the incident scene, taking note of and documenting all measurements and reference points.</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17</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42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Complete Incident Report</a:t>
            </a:r>
          </a:p>
        </p:txBody>
      </p:sp>
      <p:sp>
        <p:nvSpPr>
          <p:cNvPr id="5" name="Subtitle 4"/>
          <p:cNvSpPr>
            <a:spLocks noGrp="1"/>
          </p:cNvSpPr>
          <p:nvPr>
            <p:ph type="subTitle" idx="1"/>
          </p:nvPr>
        </p:nvSpPr>
        <p:spPr>
          <a:xfrm>
            <a:off x="1716741" y="2107882"/>
            <a:ext cx="9144000" cy="3835718"/>
          </a:xfrm>
        </p:spPr>
        <p:txBody>
          <a:bodyPr>
            <a:normAutofit fontScale="92500" lnSpcReduction="10000"/>
          </a:bodyPr>
          <a:lstStyle/>
          <a:p>
            <a:pPr algn="l"/>
            <a:endParaRPr lang="en-US" sz="3200" dirty="0">
              <a:solidFill>
                <a:srgbClr val="75C044"/>
              </a:solidFill>
              <a:latin typeface="Yu Gothic Light" panose="020B0300000000000000" pitchFamily="34" charset="-128"/>
              <a:ea typeface="Yu Gothic Light" panose="020B0300000000000000" pitchFamily="34" charset="-128"/>
            </a:endParaRP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Use your district’s incident report form.</a:t>
            </a: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In the absence of a district form, write up a detailed report noting who, what, when, where and how.  Avoid speculation or drawing conclusions.  Include any drawings, photographs, etc.</a:t>
            </a:r>
            <a:endParaRPr lang="en-US" sz="3000" dirty="0">
              <a:solidFill>
                <a:srgbClr val="455F51"/>
              </a:solidFill>
              <a:latin typeface="Yu Gothic Light" panose="020B0300000000000000" pitchFamily="34" charset="-128"/>
              <a:ea typeface="Yu Gothic Light" panose="020B0300000000000000" pitchFamily="34" charset="-128"/>
            </a:endParaRPr>
          </a:p>
          <a:p>
            <a:pPr marL="457200" indent="-4572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Submit to your district office within required timeframe (</a:t>
            </a:r>
            <a:r>
              <a:rPr lang="en-US" sz="3200" dirty="0" err="1">
                <a:solidFill>
                  <a:srgbClr val="455F51"/>
                </a:solidFill>
                <a:latin typeface="Yu Gothic Light" panose="020B0300000000000000" pitchFamily="34" charset="-128"/>
                <a:ea typeface="Yu Gothic Light" panose="020B0300000000000000" pitchFamily="34" charset="-128"/>
              </a:rPr>
              <a:t>ie</a:t>
            </a:r>
            <a:r>
              <a:rPr lang="en-US" sz="3200" dirty="0">
                <a:solidFill>
                  <a:srgbClr val="455F51"/>
                </a:solidFill>
                <a:latin typeface="Yu Gothic Light" panose="020B0300000000000000" pitchFamily="34" charset="-128"/>
                <a:ea typeface="Yu Gothic Light" panose="020B0300000000000000" pitchFamily="34" charset="-128"/>
              </a:rPr>
              <a:t>: 72 hours).</a:t>
            </a:r>
            <a:endParaRPr lang="en-US" dirty="0">
              <a:solidFill>
                <a:srgbClr val="455F51"/>
              </a:solidFill>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18</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43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Complete Lessons Learned</a:t>
            </a:r>
          </a:p>
        </p:txBody>
      </p:sp>
      <p:sp>
        <p:nvSpPr>
          <p:cNvPr id="5" name="Subtitle 4"/>
          <p:cNvSpPr>
            <a:spLocks noGrp="1"/>
          </p:cNvSpPr>
          <p:nvPr>
            <p:ph type="subTitle" idx="1"/>
          </p:nvPr>
        </p:nvSpPr>
        <p:spPr>
          <a:xfrm>
            <a:off x="1716741" y="2107882"/>
            <a:ext cx="9144000" cy="3835718"/>
          </a:xfrm>
        </p:spPr>
        <p:txBody>
          <a:bodyPr>
            <a:normAutofit/>
          </a:bodyPr>
          <a:lstStyle/>
          <a:p>
            <a:pPr algn="l"/>
            <a:endParaRPr lang="en-US" sz="3200" dirty="0">
              <a:solidFill>
                <a:srgbClr val="75C044"/>
              </a:solidFill>
              <a:latin typeface="Yu Gothic Light" panose="020B0300000000000000" pitchFamily="34" charset="-128"/>
              <a:ea typeface="Yu Gothic Light" panose="020B0300000000000000" pitchFamily="34" charset="-128"/>
            </a:endParaRPr>
          </a:p>
          <a:p>
            <a:pPr algn="l"/>
            <a:r>
              <a:rPr lang="en-US" sz="3200" dirty="0">
                <a:solidFill>
                  <a:srgbClr val="455F51"/>
                </a:solidFill>
                <a:latin typeface="Yu Gothic Light" panose="020B0300000000000000" pitchFamily="34" charset="-128"/>
                <a:ea typeface="Yu Gothic Light" panose="020B0300000000000000" pitchFamily="34" charset="-128"/>
              </a:rPr>
              <a:t>Temporary and permanent actions should be developed, implemented, and monitored to prevent reoccurrence of the incident.  </a:t>
            </a: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19</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01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Crisis Management</a:t>
            </a:r>
          </a:p>
        </p:txBody>
      </p:sp>
      <p:sp>
        <p:nvSpPr>
          <p:cNvPr id="5" name="Subtitle 4"/>
          <p:cNvSpPr>
            <a:spLocks noGrp="1"/>
          </p:cNvSpPr>
          <p:nvPr>
            <p:ph type="subTitle" idx="1"/>
          </p:nvPr>
        </p:nvSpPr>
        <p:spPr>
          <a:xfrm>
            <a:off x="1716741" y="2107882"/>
            <a:ext cx="9144000" cy="3835718"/>
          </a:xfrm>
        </p:spPr>
        <p:txBody>
          <a:bodyPr>
            <a:normAutofit/>
          </a:bodyPr>
          <a:lstStyle/>
          <a:p>
            <a:pPr marL="342900" indent="-342900" algn="l">
              <a:buFont typeface="Arial" panose="020B0604020202020204" pitchFamily="34" charset="0"/>
              <a:buChar char="•"/>
            </a:pPr>
            <a:r>
              <a:rPr lang="en-US" sz="3600" dirty="0">
                <a:solidFill>
                  <a:srgbClr val="455F51"/>
                </a:solidFill>
                <a:latin typeface="Yu Gothic Light" panose="020B0300000000000000" pitchFamily="34" charset="-128"/>
                <a:ea typeface="Yu Gothic Light" panose="020B0300000000000000" pitchFamily="34" charset="-128"/>
              </a:rPr>
              <a:t>Overview</a:t>
            </a:r>
          </a:p>
          <a:p>
            <a:pPr marL="342900" indent="-342900" algn="l">
              <a:buFont typeface="Arial" panose="020B0604020202020204" pitchFamily="34" charset="0"/>
              <a:buChar char="•"/>
            </a:pPr>
            <a:r>
              <a:rPr lang="en-US" sz="3600" dirty="0">
                <a:solidFill>
                  <a:srgbClr val="455F51"/>
                </a:solidFill>
                <a:latin typeface="Yu Gothic Light" panose="020B0300000000000000" pitchFamily="34" charset="-128"/>
                <a:ea typeface="Yu Gothic Light" panose="020B0300000000000000" pitchFamily="34" charset="-128"/>
              </a:rPr>
              <a:t>Plan for the Crisis</a:t>
            </a:r>
          </a:p>
          <a:p>
            <a:pPr marL="342900" indent="-342900" algn="l">
              <a:buFont typeface="Arial" panose="020B0604020202020204" pitchFamily="34" charset="0"/>
              <a:buChar char="•"/>
            </a:pPr>
            <a:r>
              <a:rPr lang="en-US" sz="3600" dirty="0">
                <a:solidFill>
                  <a:srgbClr val="455F51"/>
                </a:solidFill>
                <a:latin typeface="Yu Gothic Light" panose="020B0300000000000000" pitchFamily="34" charset="-128"/>
                <a:ea typeface="Yu Gothic Light" panose="020B0300000000000000" pitchFamily="34" charset="-128"/>
              </a:rPr>
              <a:t>Investigation</a:t>
            </a:r>
          </a:p>
          <a:p>
            <a:pPr marL="342900" indent="-342900" algn="l">
              <a:buFont typeface="Arial" panose="020B0604020202020204" pitchFamily="34" charset="0"/>
              <a:buChar char="•"/>
            </a:pPr>
            <a:r>
              <a:rPr lang="en-US" sz="3600" dirty="0">
                <a:solidFill>
                  <a:srgbClr val="455F51"/>
                </a:solidFill>
                <a:latin typeface="Yu Gothic Light" panose="020B0300000000000000" pitchFamily="34" charset="-128"/>
                <a:ea typeface="Yu Gothic Light" panose="020B0300000000000000" pitchFamily="34" charset="-128"/>
              </a:rPr>
              <a:t>Media Management</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a:t>
            </a:r>
          </a:p>
        </p:txBody>
      </p:sp>
      <p:pic>
        <p:nvPicPr>
          <p:cNvPr id="11" name="Picture 2" descr="http://files.constantcontact.com/9eca4eaa201/1229c07e-d227-4999-9c9f-8bb9be0620b9.jp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6775883" y="2107882"/>
            <a:ext cx="4084858" cy="27108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81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660299" y="1687286"/>
            <a:ext cx="8915399" cy="3073400"/>
          </a:xfrm>
        </p:spPr>
        <p:txBody>
          <a:bodyPr>
            <a:normAutofit/>
          </a:bodyPr>
          <a:lstStyle/>
          <a:p>
            <a:pPr algn="ctr"/>
            <a:r>
              <a:rPr lang="en-US" sz="8000" dirty="0">
                <a:solidFill>
                  <a:srgbClr val="705A6A"/>
                </a:solidFill>
                <a:latin typeface="Yu Gothic Light" panose="020B0300000000000000" pitchFamily="34" charset="-128"/>
                <a:ea typeface="Yu Gothic Light" panose="020B0300000000000000" pitchFamily="34" charset="-128"/>
              </a:rPr>
              <a:t>Media </a:t>
            </a:r>
            <a:br>
              <a:rPr lang="en-US" sz="8000" dirty="0">
                <a:solidFill>
                  <a:srgbClr val="705A6A"/>
                </a:solidFill>
                <a:latin typeface="Yu Gothic Light" panose="020B0300000000000000" pitchFamily="34" charset="-128"/>
                <a:ea typeface="Yu Gothic Light" panose="020B0300000000000000" pitchFamily="34" charset="-128"/>
              </a:rPr>
            </a:br>
            <a:r>
              <a:rPr lang="en-US" sz="8000" dirty="0">
                <a:solidFill>
                  <a:srgbClr val="705A6A"/>
                </a:solidFill>
                <a:latin typeface="Yu Gothic Light" panose="020B0300000000000000" pitchFamily="34" charset="-128"/>
                <a:ea typeface="Yu Gothic Light" panose="020B0300000000000000" pitchFamily="34" charset="-128"/>
              </a:rPr>
              <a:t>Management</a:t>
            </a:r>
          </a:p>
        </p:txBody>
      </p:sp>
      <p:sp>
        <p:nvSpPr>
          <p:cNvPr id="5" name="Slide Number Placeholder 5"/>
          <p:cNvSpPr>
            <a:spLocks noGrp="1"/>
          </p:cNvSpPr>
          <p:nvPr>
            <p:ph type="sldNum" sz="quarter" idx="12"/>
          </p:nvPr>
        </p:nvSpPr>
        <p:spPr>
          <a:xfrm>
            <a:off x="10724845" y="6135807"/>
            <a:ext cx="779767" cy="365125"/>
          </a:xfrm>
        </p:spPr>
        <p:txBody>
          <a:bodyPr/>
          <a:lstStyle/>
          <a:p>
            <a:r>
              <a:rPr lang="en-US" dirty="0"/>
              <a:t>20</a:t>
            </a:r>
          </a:p>
        </p:txBody>
      </p:sp>
      <p:sp>
        <p:nvSpPr>
          <p:cNvPr id="7" name="Rectangle 6"/>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76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64340" y="4662607"/>
            <a:ext cx="9144000" cy="1655762"/>
          </a:xfrm>
        </p:spPr>
        <p:txBody>
          <a:bodyPr>
            <a:normAutofit/>
          </a:bodyPr>
          <a:lstStyle/>
          <a:p>
            <a:pPr algn="ctr"/>
            <a:r>
              <a:rPr lang="en-US" sz="2800" dirty="0">
                <a:solidFill>
                  <a:srgbClr val="455F51"/>
                </a:solidFill>
                <a:latin typeface="Yu Gothic Light" panose="020B0300000000000000" pitchFamily="34" charset="-128"/>
                <a:ea typeface="Yu Gothic Light" panose="020B0300000000000000" pitchFamily="34" charset="-128"/>
              </a:rPr>
              <a:t>The public’s perception of how an incident was handled can either positively or negatively impact the school’s reputation, the district, the community, etc.</a:t>
            </a:r>
          </a:p>
        </p:txBody>
      </p:sp>
      <p:sp>
        <p:nvSpPr>
          <p:cNvPr id="4" name="Slide Number Placeholder 5"/>
          <p:cNvSpPr>
            <a:spLocks noGrp="1"/>
          </p:cNvSpPr>
          <p:nvPr>
            <p:ph type="sldNum" sz="quarter" idx="12"/>
          </p:nvPr>
        </p:nvSpPr>
        <p:spPr>
          <a:xfrm>
            <a:off x="10724845" y="6135807"/>
            <a:ext cx="779767" cy="365125"/>
          </a:xfrm>
        </p:spPr>
        <p:txBody>
          <a:bodyPr/>
          <a:lstStyle/>
          <a:p>
            <a:r>
              <a:rPr lang="en-US" dirty="0"/>
              <a:t>21</a:t>
            </a:r>
          </a:p>
        </p:txBody>
      </p:sp>
      <p:pic>
        <p:nvPicPr>
          <p:cNvPr id="7" name="Picture 6" descr="Turner_489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204" y="595087"/>
            <a:ext cx="5406273" cy="3860800"/>
          </a:xfrm>
          <a:prstGeom prst="rect">
            <a:avLst/>
          </a:prstGeom>
          <a:noFill/>
          <a:ln>
            <a:solidFill>
              <a:srgbClr val="705A6A"/>
            </a:solidFill>
          </a:ln>
        </p:spPr>
      </p:pic>
      <p:sp>
        <p:nvSpPr>
          <p:cNvPr id="8" name="Rectangle 7"/>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76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Potential Audiences</a:t>
            </a:r>
          </a:p>
        </p:txBody>
      </p:sp>
      <p:sp>
        <p:nvSpPr>
          <p:cNvPr id="5" name="Subtitle 4"/>
          <p:cNvSpPr>
            <a:spLocks noGrp="1"/>
          </p:cNvSpPr>
          <p:nvPr>
            <p:ph type="subTitle" idx="1"/>
          </p:nvPr>
        </p:nvSpPr>
        <p:spPr>
          <a:xfrm>
            <a:off x="1716741" y="2107881"/>
            <a:ext cx="9144000" cy="4554175"/>
          </a:xfrm>
        </p:spPr>
        <p:txBody>
          <a:bodyPr>
            <a:normAutofit lnSpcReduction="10000"/>
          </a:bodyPr>
          <a:lstStyle/>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Students</a:t>
            </a:r>
          </a:p>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Parents, families, and caregivers</a:t>
            </a:r>
          </a:p>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Survivors impacted by the incident and their families</a:t>
            </a:r>
          </a:p>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News media</a:t>
            </a:r>
          </a:p>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Community members, especially neighbors living near the school</a:t>
            </a:r>
          </a:p>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School management, administrators, staff, teachers</a:t>
            </a:r>
          </a:p>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Government elected officials, regulators, and other authorities</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22</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206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Press Conference Process</a:t>
            </a:r>
          </a:p>
        </p:txBody>
      </p:sp>
      <p:sp>
        <p:nvSpPr>
          <p:cNvPr id="5" name="Subtitle 4"/>
          <p:cNvSpPr>
            <a:spLocks noGrp="1"/>
          </p:cNvSpPr>
          <p:nvPr>
            <p:ph type="subTitle" idx="1"/>
          </p:nvPr>
        </p:nvSpPr>
        <p:spPr>
          <a:xfrm>
            <a:off x="1716741" y="2107882"/>
            <a:ext cx="5917773" cy="4857694"/>
          </a:xfrm>
        </p:spPr>
        <p:txBody>
          <a:bodyPr>
            <a:normAutofit/>
          </a:bodyPr>
          <a:lstStyle/>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Make a statement; have it in writing</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Questions submitted in writing</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Answer questions at second press conference; have it in writing, accept subsequent questions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Partner with law enforcement</a:t>
            </a:r>
          </a:p>
          <a:p>
            <a:pPr algn="l"/>
            <a:endParaRPr lang="en-US" sz="1200" dirty="0">
              <a:solidFill>
                <a:srgbClr val="455F51"/>
              </a:solidFill>
              <a:latin typeface="Yu Gothic Light" panose="020B0300000000000000" pitchFamily="34" charset="-128"/>
              <a:ea typeface="Yu Gothic Light" panose="020B0300000000000000" pitchFamily="34" charset="-128"/>
            </a:endParaRPr>
          </a:p>
          <a:p>
            <a:pPr algn="l"/>
            <a:r>
              <a:rPr lang="en-US" sz="2400" dirty="0">
                <a:solidFill>
                  <a:srgbClr val="455F51"/>
                </a:solidFill>
                <a:latin typeface="Yu Gothic Light" panose="020B0300000000000000" pitchFamily="34" charset="-128"/>
                <a:ea typeface="Yu Gothic Light" panose="020B0300000000000000" pitchFamily="34" charset="-128"/>
              </a:rPr>
              <a:t>Critical to have statement in writing due to number of audiences.</a:t>
            </a:r>
          </a:p>
          <a:p>
            <a:pPr algn="l"/>
            <a:endParaRPr lang="en-US" dirty="0">
              <a:solidFill>
                <a:srgbClr val="455F51"/>
              </a:solidFill>
              <a:latin typeface="Yu Gothic Light" panose="020B0300000000000000" pitchFamily="34" charset="-128"/>
              <a:ea typeface="Yu Gothic Light" panose="020B0300000000000000" pitchFamily="34" charset="-128"/>
            </a:endParaRPr>
          </a:p>
          <a:p>
            <a:pPr algn="l"/>
            <a:endParaRPr lang="en-US" dirty="0">
              <a:solidFill>
                <a:srgbClr val="455F51"/>
              </a:solidFill>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23</a:t>
            </a:r>
          </a:p>
        </p:txBody>
      </p:sp>
      <p:pic>
        <p:nvPicPr>
          <p:cNvPr id="9" name="Picture 8" descr="http://www.bcipr.com/img/6x6/recording.jpg"/>
          <p:cNvPicPr/>
          <p:nvPr/>
        </p:nvPicPr>
        <p:blipFill>
          <a:blip r:embed="rId2">
            <a:extLst>
              <a:ext uri="{28A0092B-C50C-407E-A947-70E740481C1C}">
                <a14:useLocalDpi xmlns:a14="http://schemas.microsoft.com/office/drawing/2010/main" val="0"/>
              </a:ext>
            </a:extLst>
          </a:blip>
          <a:srcRect/>
          <a:stretch>
            <a:fillRect/>
          </a:stretch>
        </p:blipFill>
        <p:spPr bwMode="auto">
          <a:xfrm>
            <a:off x="7844743" y="1864042"/>
            <a:ext cx="3954158" cy="3954158"/>
          </a:xfrm>
          <a:prstGeom prst="rect">
            <a:avLst/>
          </a:prstGeom>
          <a:noFill/>
          <a:ln>
            <a:solidFill>
              <a:srgbClr val="705A6A"/>
            </a:solidFill>
          </a:ln>
        </p:spPr>
      </p:pic>
      <p:sp>
        <p:nvSpPr>
          <p:cNvPr id="2" name="Rectangle 1"/>
          <p:cNvSpPr/>
          <p:nvPr/>
        </p:nvSpPr>
        <p:spPr>
          <a:xfrm>
            <a:off x="1704921" y="6087536"/>
            <a:ext cx="10093980" cy="461665"/>
          </a:xfrm>
          <a:prstGeom prst="rect">
            <a:avLst/>
          </a:prstGeom>
        </p:spPr>
        <p:txBody>
          <a:bodyPr wrap="square">
            <a:spAutoFit/>
          </a:bodyPr>
          <a:lstStyle/>
          <a:p>
            <a:r>
              <a:rPr lang="en-US" sz="2400" b="1" dirty="0">
                <a:solidFill>
                  <a:srgbClr val="455F51"/>
                </a:solidFill>
                <a:latin typeface="Yu Gothic Light" panose="020B0300000000000000" pitchFamily="34" charset="-128"/>
                <a:ea typeface="Yu Gothic Light" panose="020B0300000000000000" pitchFamily="34" charset="-128"/>
              </a:rPr>
              <a:t>You will be judged by consistency of info more than accuracy</a:t>
            </a:r>
            <a:r>
              <a:rPr lang="en-US" b="1" dirty="0">
                <a:solidFill>
                  <a:srgbClr val="455F51"/>
                </a:solidFill>
                <a:latin typeface="Yu Gothic Light" panose="020B0300000000000000" pitchFamily="34" charset="-128"/>
                <a:ea typeface="Yu Gothic Light" panose="020B0300000000000000" pitchFamily="34" charset="-128"/>
              </a:rPr>
              <a:t>.</a:t>
            </a:r>
          </a:p>
        </p:txBody>
      </p:sp>
      <p:sp>
        <p:nvSpPr>
          <p:cNvPr id="10" name="Rectangle 9"/>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90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Did You Know?</a:t>
            </a:r>
          </a:p>
        </p:txBody>
      </p:sp>
      <p:sp>
        <p:nvSpPr>
          <p:cNvPr id="5" name="Subtitle 4"/>
          <p:cNvSpPr>
            <a:spLocks noGrp="1"/>
          </p:cNvSpPr>
          <p:nvPr>
            <p:ph type="subTitle" idx="1"/>
          </p:nvPr>
        </p:nvSpPr>
        <p:spPr>
          <a:xfrm>
            <a:off x="1716741" y="2107881"/>
            <a:ext cx="9144000" cy="4350975"/>
          </a:xfrm>
        </p:spPr>
        <p:txBody>
          <a:bodyPr>
            <a:noAutofit/>
          </a:bodyPr>
          <a:lstStyle/>
          <a:p>
            <a:pPr algn="l"/>
            <a:r>
              <a:rPr lang="en-US" sz="2400" b="1" dirty="0">
                <a:solidFill>
                  <a:srgbClr val="455F51"/>
                </a:solidFill>
                <a:latin typeface="Yu Gothic Light" panose="020B0300000000000000" pitchFamily="34" charset="-128"/>
                <a:ea typeface="Yu Gothic Light" panose="020B0300000000000000" pitchFamily="34" charset="-128"/>
              </a:rPr>
              <a:t>The human mind processes words at a rate of approximately 500 a minute but we speak at about 150 words a minute.</a:t>
            </a:r>
          </a:p>
          <a:p>
            <a:pPr marL="342900" indent="-342900" algn="l">
              <a:buFont typeface="Arial" panose="020B0604020202020204" pitchFamily="34" charset="0"/>
              <a:buChar char="•"/>
            </a:pPr>
            <a:endParaRPr lang="en-US" sz="2400" dirty="0">
              <a:solidFill>
                <a:srgbClr val="455F51"/>
              </a:solidFill>
              <a:latin typeface="Yu Gothic Light" panose="020B0300000000000000" pitchFamily="34" charset="-128"/>
              <a:ea typeface="Yu Gothic Light" panose="020B0300000000000000" pitchFamily="34" charset="-128"/>
            </a:endParaRPr>
          </a:p>
          <a:p>
            <a:pPr algn="l"/>
            <a:r>
              <a:rPr lang="en-US" sz="2400" dirty="0">
                <a:solidFill>
                  <a:srgbClr val="455F51"/>
                </a:solidFill>
                <a:latin typeface="Yu Gothic Light" panose="020B0300000000000000" pitchFamily="34" charset="-128"/>
                <a:ea typeface="Yu Gothic Light" panose="020B0300000000000000" pitchFamily="34" charset="-128"/>
              </a:rPr>
              <a:t>It has been estimated by communications researcher Professor Albert </a:t>
            </a:r>
            <a:r>
              <a:rPr lang="en-US" sz="2400" dirty="0" err="1">
                <a:solidFill>
                  <a:srgbClr val="455F51"/>
                </a:solidFill>
                <a:latin typeface="Yu Gothic Light" panose="020B0300000000000000" pitchFamily="34" charset="-128"/>
                <a:ea typeface="Yu Gothic Light" panose="020B0300000000000000" pitchFamily="34" charset="-128"/>
              </a:rPr>
              <a:t>Mehrabian</a:t>
            </a:r>
            <a:r>
              <a:rPr lang="en-US" sz="2400" dirty="0">
                <a:solidFill>
                  <a:srgbClr val="455F51"/>
                </a:solidFill>
                <a:latin typeface="Yu Gothic Light" panose="020B0300000000000000" pitchFamily="34" charset="-128"/>
                <a:ea typeface="Yu Gothic Light" panose="020B0300000000000000" pitchFamily="34" charset="-128"/>
              </a:rPr>
              <a:t>* that words account for only 7% of a speaker’s effect on an audience.  A massive 55% of the speaker’s impact comes from the visual, i.e., how he/she looks, facial expression, gestures, body language and posture, etc., while 38% of his/her impact comes from voice: does he sound trustworthy, is his voice varied and interesting?</a:t>
            </a:r>
          </a:p>
          <a:p>
            <a:pPr lvl="3" algn="l"/>
            <a:r>
              <a:rPr lang="en-US" sz="2400" i="1" dirty="0">
                <a:solidFill>
                  <a:srgbClr val="455F51"/>
                </a:solidFill>
                <a:latin typeface="Yu Gothic Light" panose="020B0300000000000000" pitchFamily="34" charset="-128"/>
                <a:ea typeface="Yu Gothic Light" panose="020B0300000000000000" pitchFamily="34" charset="-128"/>
              </a:rPr>
              <a:t>				*Professor Emeritus of Psychology, UCLA</a:t>
            </a:r>
          </a:p>
          <a:p>
            <a:pPr marL="342900" indent="-342900" algn="l">
              <a:buFont typeface="Arial" panose="020B0604020202020204" pitchFamily="34" charset="0"/>
              <a:buChar char="•"/>
            </a:pPr>
            <a:endParaRPr lang="en-US" dirty="0">
              <a:solidFill>
                <a:srgbClr val="75C044"/>
              </a:solidFill>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24</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526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normAutofit fontScale="90000"/>
          </a:bodyPr>
          <a:lstStyle/>
          <a:p>
            <a:r>
              <a:rPr lang="en-US" dirty="0">
                <a:solidFill>
                  <a:srgbClr val="705A6A"/>
                </a:solidFill>
                <a:latin typeface="Yu Gothic Light" panose="020B0300000000000000" pitchFamily="34" charset="-128"/>
                <a:ea typeface="Yu Gothic Light" panose="020B0300000000000000" pitchFamily="34" charset="-128"/>
              </a:rPr>
              <a:t>Press Conference Organization</a:t>
            </a:r>
          </a:p>
        </p:txBody>
      </p:sp>
      <p:sp>
        <p:nvSpPr>
          <p:cNvPr id="5" name="Subtitle 4"/>
          <p:cNvSpPr>
            <a:spLocks noGrp="1"/>
          </p:cNvSpPr>
          <p:nvPr>
            <p:ph type="subTitle" idx="1"/>
          </p:nvPr>
        </p:nvSpPr>
        <p:spPr>
          <a:xfrm>
            <a:off x="1716741" y="2107882"/>
            <a:ext cx="9144000" cy="4857694"/>
          </a:xfrm>
        </p:spPr>
        <p:txBody>
          <a:bodyPr>
            <a:normAutofit/>
          </a:bodyPr>
          <a:lstStyle/>
          <a:p>
            <a:r>
              <a:rPr lang="en-US" sz="2800" dirty="0">
                <a:solidFill>
                  <a:srgbClr val="455F51"/>
                </a:solidFill>
                <a:latin typeface="Yu Gothic Light" panose="020B0300000000000000" pitchFamily="34" charset="-128"/>
                <a:ea typeface="Yu Gothic Light" panose="020B0300000000000000" pitchFamily="34" charset="-128"/>
              </a:rPr>
              <a:t>Solicit handwritten media questions at press conferences. Have an assistant present to collect questions and watch the mood of the group for the spokesperson. Why?</a:t>
            </a:r>
          </a:p>
          <a:p>
            <a:pPr marL="800100" lvl="1"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Shows school’s proactive nature and willingness to provide the media what they need and want.</a:t>
            </a:r>
          </a:p>
          <a:p>
            <a:pPr marL="800100" lvl="1"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Let’s you know what is on the media’s mind.</a:t>
            </a:r>
          </a:p>
          <a:p>
            <a:pPr marL="800100" lvl="1"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Helpful to know what is being asked and said by the media.</a:t>
            </a:r>
          </a:p>
          <a:p>
            <a:pPr algn="l"/>
            <a:endParaRPr lang="en-US" sz="2400" dirty="0">
              <a:solidFill>
                <a:srgbClr val="455F51"/>
              </a:solidFill>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25</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040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normAutofit fontScale="90000"/>
          </a:bodyPr>
          <a:lstStyle/>
          <a:p>
            <a:r>
              <a:rPr lang="en-US" dirty="0">
                <a:solidFill>
                  <a:srgbClr val="705A6A"/>
                </a:solidFill>
                <a:latin typeface="Yu Gothic Light" panose="020B0300000000000000" pitchFamily="34" charset="-128"/>
                <a:ea typeface="Yu Gothic Light" panose="020B0300000000000000" pitchFamily="34" charset="-128"/>
              </a:rPr>
              <a:t>Public Statement: Where to start?</a:t>
            </a:r>
          </a:p>
        </p:txBody>
      </p:sp>
      <p:sp>
        <p:nvSpPr>
          <p:cNvPr id="5" name="Subtitle 4"/>
          <p:cNvSpPr>
            <a:spLocks noGrp="1"/>
          </p:cNvSpPr>
          <p:nvPr>
            <p:ph type="subTitle" idx="1"/>
          </p:nvPr>
        </p:nvSpPr>
        <p:spPr>
          <a:xfrm>
            <a:off x="1716742" y="2107882"/>
            <a:ext cx="5053946" cy="3835718"/>
          </a:xfrm>
        </p:spPr>
        <p:txBody>
          <a:bodyPr>
            <a:normAutofit/>
          </a:bodyPr>
          <a:lstStyle/>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Who, what, where, when how</a:t>
            </a:r>
          </a:p>
          <a:p>
            <a:pPr marL="342900" indent="-342900" algn="l">
              <a:buFont typeface="Arial" panose="020B0604020202020204" pitchFamily="34" charset="0"/>
              <a:buChar char="•"/>
            </a:pPr>
            <a:r>
              <a:rPr lang="en-US" sz="2800" dirty="0">
                <a:solidFill>
                  <a:srgbClr val="455F51"/>
                </a:solidFill>
                <a:latin typeface="Yu Gothic Light" panose="020B0300000000000000" pitchFamily="34" charset="-128"/>
                <a:ea typeface="Yu Gothic Light" panose="020B0300000000000000" pitchFamily="34" charset="-128"/>
              </a:rPr>
              <a:t>Inverted pyramid: Most important info at the top</a:t>
            </a:r>
            <a:r>
              <a:rPr lang="en-US" sz="2800" dirty="0">
                <a:solidFill>
                  <a:srgbClr val="75C044"/>
                </a:solidFill>
                <a:latin typeface="Yu Gothic Light" panose="020B0300000000000000" pitchFamily="34" charset="-128"/>
                <a:ea typeface="Yu Gothic Light" panose="020B0300000000000000" pitchFamily="34" charset="-128"/>
              </a:rPr>
              <a:t>.</a:t>
            </a:r>
          </a:p>
        </p:txBody>
      </p:sp>
      <p:sp>
        <p:nvSpPr>
          <p:cNvPr id="2" name="Isosceles Triangle 1"/>
          <p:cNvSpPr/>
          <p:nvPr/>
        </p:nvSpPr>
        <p:spPr>
          <a:xfrm rot="10800000">
            <a:off x="2627085" y="4117123"/>
            <a:ext cx="2595282" cy="2030506"/>
          </a:xfrm>
          <a:prstGeom prst="triangle">
            <a:avLst/>
          </a:prstGeom>
          <a:gradFill flip="none" rotWithShape="1">
            <a:gsLst>
              <a:gs pos="0">
                <a:schemeClr val="accent1">
                  <a:lumMod val="0"/>
                  <a:lumOff val="100000"/>
                </a:schemeClr>
              </a:gs>
              <a:gs pos="43000">
                <a:schemeClr val="accent1">
                  <a:lumMod val="0"/>
                  <a:lumOff val="100000"/>
                </a:schemeClr>
              </a:gs>
              <a:gs pos="100000">
                <a:schemeClr val="accent1">
                  <a:lumMod val="100000"/>
                </a:schemeClr>
              </a:gs>
            </a:gsLst>
            <a:path path="circle">
              <a:fillToRect l="50000" t="-80000" r="50000" b="180000"/>
            </a:path>
            <a:tileRect/>
          </a:gradFill>
          <a:ln>
            <a:solidFill>
              <a:srgbClr val="705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26</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024" r="20987"/>
          <a:stretch/>
        </p:blipFill>
        <p:spPr>
          <a:xfrm>
            <a:off x="7184224" y="2103162"/>
            <a:ext cx="3916581" cy="3840438"/>
          </a:xfrm>
          <a:prstGeom prst="rect">
            <a:avLst/>
          </a:prstGeom>
        </p:spPr>
      </p:pic>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073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624114" y="640079"/>
            <a:ext cx="10972800" cy="1223963"/>
          </a:xfrm>
        </p:spPr>
        <p:txBody>
          <a:bodyPr>
            <a:noAutofit/>
          </a:bodyPr>
          <a:lstStyle/>
          <a:p>
            <a:r>
              <a:rPr lang="en-US" sz="4600" dirty="0">
                <a:solidFill>
                  <a:srgbClr val="705A6A"/>
                </a:solidFill>
                <a:latin typeface="Yu Gothic Light" panose="020B0300000000000000" pitchFamily="34" charset="-128"/>
                <a:ea typeface="Yu Gothic Light" panose="020B0300000000000000" pitchFamily="34" charset="-128"/>
              </a:rPr>
              <a:t>Sample Statement: 1</a:t>
            </a:r>
            <a:r>
              <a:rPr lang="en-US" sz="4600" baseline="30000" dirty="0">
                <a:solidFill>
                  <a:srgbClr val="705A6A"/>
                </a:solidFill>
                <a:latin typeface="Yu Gothic Light" panose="020B0300000000000000" pitchFamily="34" charset="-128"/>
                <a:ea typeface="Yu Gothic Light" panose="020B0300000000000000" pitchFamily="34" charset="-128"/>
              </a:rPr>
              <a:t>st</a:t>
            </a:r>
            <a:r>
              <a:rPr lang="en-US" sz="4600" dirty="0">
                <a:solidFill>
                  <a:srgbClr val="705A6A"/>
                </a:solidFill>
                <a:latin typeface="Yu Gothic Light" panose="020B0300000000000000" pitchFamily="34" charset="-128"/>
                <a:ea typeface="Yu Gothic Light" panose="020B0300000000000000" pitchFamily="34" charset="-128"/>
              </a:rPr>
              <a:t> Press Conference</a:t>
            </a:r>
          </a:p>
        </p:txBody>
      </p:sp>
      <p:sp>
        <p:nvSpPr>
          <p:cNvPr id="5" name="Subtitle 4"/>
          <p:cNvSpPr>
            <a:spLocks noGrp="1"/>
          </p:cNvSpPr>
          <p:nvPr>
            <p:ph type="subTitle" idx="1"/>
          </p:nvPr>
        </p:nvSpPr>
        <p:spPr>
          <a:xfrm>
            <a:off x="1716741" y="2107882"/>
            <a:ext cx="9144000" cy="4857694"/>
          </a:xfrm>
        </p:spPr>
        <p:txBody>
          <a:bodyPr>
            <a:normAutofit/>
          </a:bodyPr>
          <a:lstStyle/>
          <a:p>
            <a:pPr algn="l"/>
            <a:r>
              <a:rPr lang="en-US" sz="2000" i="1" dirty="0">
                <a:latin typeface="Yu Gothic Light" panose="020B0300000000000000" pitchFamily="34" charset="-128"/>
                <a:ea typeface="Yu Gothic Light" panose="020B0300000000000000" pitchFamily="34" charset="-128"/>
              </a:rPr>
              <a:t>“</a:t>
            </a:r>
            <a:r>
              <a:rPr lang="en-US" sz="2000" i="1" dirty="0">
                <a:solidFill>
                  <a:srgbClr val="455F51"/>
                </a:solidFill>
                <a:latin typeface="Yu Gothic Light" panose="020B0300000000000000" pitchFamily="34" charset="-128"/>
                <a:ea typeface="Yu Gothic Light" panose="020B0300000000000000" pitchFamily="34" charset="-128"/>
              </a:rPr>
              <a:t>My name is __________, and I am the </a:t>
            </a:r>
            <a:r>
              <a:rPr lang="en-US" sz="2000" i="1" u="sng" dirty="0">
                <a:solidFill>
                  <a:srgbClr val="455F51"/>
                </a:solidFill>
                <a:latin typeface="Yu Gothic Light" panose="020B0300000000000000" pitchFamily="34" charset="-128"/>
                <a:ea typeface="Yu Gothic Light" panose="020B0300000000000000" pitchFamily="34" charset="-128"/>
              </a:rPr>
              <a:t>   (position)   </a:t>
            </a:r>
            <a:r>
              <a:rPr lang="en-US" sz="2000" i="1" dirty="0">
                <a:solidFill>
                  <a:srgbClr val="455F51"/>
                </a:solidFill>
                <a:latin typeface="Yu Gothic Light" panose="020B0300000000000000" pitchFamily="34" charset="-128"/>
                <a:ea typeface="Yu Gothic Light" panose="020B0300000000000000" pitchFamily="34" charset="-128"/>
              </a:rPr>
              <a:t> at this school.  An incident has just occurred, and I don’t have any facts to give at this time.  Please give me _________  minutes to collect any information I can.  Until that time, please stay within the safety area.  Thank you.”</a:t>
            </a:r>
          </a:p>
          <a:p>
            <a:pPr algn="l"/>
            <a:endParaRPr lang="en-US" sz="2000" i="1" dirty="0">
              <a:solidFill>
                <a:srgbClr val="455F51"/>
              </a:solidFill>
              <a:latin typeface="Yu Gothic Light" panose="020B0300000000000000" pitchFamily="34" charset="-128"/>
              <a:ea typeface="Yu Gothic Light" panose="020B0300000000000000" pitchFamily="34" charset="-128"/>
            </a:endParaRPr>
          </a:p>
          <a:p>
            <a:pPr algn="l"/>
            <a:r>
              <a:rPr lang="en-US" sz="2000" dirty="0">
                <a:solidFill>
                  <a:srgbClr val="455F51"/>
                </a:solidFill>
                <a:latin typeface="Yu Gothic Light" panose="020B0300000000000000" pitchFamily="34" charset="-128"/>
                <a:ea typeface="Yu Gothic Light" panose="020B0300000000000000" pitchFamily="34" charset="-128"/>
              </a:rPr>
              <a:t>*Do not take any questions at this time.  If badgered, simply state that you need to get back to the site and will return at the stated time.</a:t>
            </a:r>
          </a:p>
          <a:p>
            <a:pPr algn="l"/>
            <a:endParaRPr lang="en-US" sz="2000" dirty="0">
              <a:solidFill>
                <a:srgbClr val="455F51"/>
              </a:solidFill>
              <a:latin typeface="Yu Gothic Light" panose="020B0300000000000000" pitchFamily="34" charset="-128"/>
              <a:ea typeface="Yu Gothic Light" panose="020B0300000000000000" pitchFamily="34" charset="-128"/>
            </a:endParaRPr>
          </a:p>
          <a:p>
            <a:pPr algn="l"/>
            <a:r>
              <a:rPr lang="en-US" sz="2000" b="1" dirty="0">
                <a:solidFill>
                  <a:srgbClr val="455F51"/>
                </a:solidFill>
                <a:latin typeface="Yu Gothic Light" panose="020B0300000000000000" pitchFamily="34" charset="-128"/>
                <a:ea typeface="Yu Gothic Light" panose="020B0300000000000000" pitchFamily="34" charset="-128"/>
              </a:rPr>
              <a:t>This statement does three things:</a:t>
            </a:r>
          </a:p>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Buys you time to collect data</a:t>
            </a:r>
          </a:p>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Shows media you are proactive rather than reactive</a:t>
            </a:r>
          </a:p>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Shows you will not speculate and need time to gather facts</a:t>
            </a: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27</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741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624114" y="640079"/>
            <a:ext cx="10972800" cy="1223963"/>
          </a:xfrm>
        </p:spPr>
        <p:txBody>
          <a:bodyPr>
            <a:noAutofit/>
          </a:bodyPr>
          <a:lstStyle/>
          <a:p>
            <a:r>
              <a:rPr lang="en-US" sz="4600" dirty="0">
                <a:solidFill>
                  <a:srgbClr val="705A6A"/>
                </a:solidFill>
                <a:latin typeface="Yu Gothic Light" panose="020B0300000000000000" pitchFamily="34" charset="-128"/>
                <a:ea typeface="Yu Gothic Light" panose="020B0300000000000000" pitchFamily="34" charset="-128"/>
              </a:rPr>
              <a:t>Sample Statement: 2</a:t>
            </a:r>
            <a:r>
              <a:rPr lang="en-US" sz="4600" baseline="30000" dirty="0">
                <a:solidFill>
                  <a:srgbClr val="705A6A"/>
                </a:solidFill>
                <a:latin typeface="Yu Gothic Light" panose="020B0300000000000000" pitchFamily="34" charset="-128"/>
                <a:ea typeface="Yu Gothic Light" panose="020B0300000000000000" pitchFamily="34" charset="-128"/>
              </a:rPr>
              <a:t>nd</a:t>
            </a:r>
            <a:r>
              <a:rPr lang="en-US" sz="4600" dirty="0">
                <a:solidFill>
                  <a:srgbClr val="705A6A"/>
                </a:solidFill>
                <a:latin typeface="Yu Gothic Light" panose="020B0300000000000000" pitchFamily="34" charset="-128"/>
                <a:ea typeface="Yu Gothic Light" panose="020B0300000000000000" pitchFamily="34" charset="-128"/>
              </a:rPr>
              <a:t> Press Conference</a:t>
            </a:r>
          </a:p>
        </p:txBody>
      </p:sp>
      <p:sp>
        <p:nvSpPr>
          <p:cNvPr id="5" name="Subtitle 4"/>
          <p:cNvSpPr>
            <a:spLocks noGrp="1"/>
          </p:cNvSpPr>
          <p:nvPr>
            <p:ph type="subTitle" idx="1"/>
          </p:nvPr>
        </p:nvSpPr>
        <p:spPr>
          <a:xfrm>
            <a:off x="1716741" y="2107882"/>
            <a:ext cx="9144000" cy="4857694"/>
          </a:xfrm>
        </p:spPr>
        <p:txBody>
          <a:bodyPr>
            <a:normAutofit lnSpcReduction="10000"/>
          </a:bodyPr>
          <a:lstStyle/>
          <a:p>
            <a:pPr algn="l"/>
            <a:r>
              <a:rPr lang="en-US" sz="2400" i="1" dirty="0">
                <a:solidFill>
                  <a:srgbClr val="455F51"/>
                </a:solidFill>
                <a:latin typeface="Yu Gothic Light" panose="020B0300000000000000" pitchFamily="34" charset="-128"/>
                <a:ea typeface="Yu Gothic Light" panose="020B0300000000000000" pitchFamily="34" charset="-128"/>
              </a:rPr>
              <a:t>“Due to the rush of the emergency, and coordination of emergency services, I have been unable to obtain verifiable information.  I’m sorry that I don’t have any information at this time, but anything I say would be speculation, which would be inappropriate.  I will be back in ___________ minutes to give you an update.”</a:t>
            </a:r>
          </a:p>
          <a:p>
            <a:pPr algn="l"/>
            <a:endParaRPr lang="en-US" sz="2400" dirty="0">
              <a:solidFill>
                <a:srgbClr val="455F51"/>
              </a:solidFill>
              <a:latin typeface="Yu Gothic Light" panose="020B0300000000000000" pitchFamily="34" charset="-128"/>
              <a:ea typeface="Yu Gothic Light" panose="020B0300000000000000" pitchFamily="34" charset="-128"/>
            </a:endParaRPr>
          </a:p>
          <a:p>
            <a:pPr algn="l"/>
            <a:r>
              <a:rPr lang="en-US" sz="2400" b="1" dirty="0">
                <a:solidFill>
                  <a:srgbClr val="455F51"/>
                </a:solidFill>
                <a:latin typeface="Yu Gothic Light" panose="020B0300000000000000" pitchFamily="34" charset="-128"/>
                <a:ea typeface="Yu Gothic Light" panose="020B0300000000000000" pitchFamily="34" charset="-128"/>
              </a:rPr>
              <a:t>Key Points: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Always come back when you say you will be there, even if you have nothing to say</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Continue to stay proactive with media</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Keep media as current as possible on status of your situation until it is no longer a news story</a:t>
            </a:r>
          </a:p>
          <a:p>
            <a:pPr algn="l"/>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28</a:t>
            </a:r>
          </a:p>
        </p:txBody>
      </p:sp>
      <p:sp>
        <p:nvSpPr>
          <p:cNvPr id="10" name="Rectangle 9"/>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403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624114" y="640079"/>
            <a:ext cx="10972800" cy="1223963"/>
          </a:xfrm>
        </p:spPr>
        <p:txBody>
          <a:bodyPr>
            <a:noAutofit/>
          </a:bodyPr>
          <a:lstStyle/>
          <a:p>
            <a:r>
              <a:rPr lang="en-US" sz="4600" dirty="0">
                <a:solidFill>
                  <a:srgbClr val="705A6A"/>
                </a:solidFill>
                <a:latin typeface="Yu Gothic Light" panose="020B0300000000000000" pitchFamily="34" charset="-128"/>
                <a:ea typeface="Yu Gothic Light" panose="020B0300000000000000" pitchFamily="34" charset="-128"/>
              </a:rPr>
              <a:t>Sample Statement: Key Messaging</a:t>
            </a:r>
          </a:p>
        </p:txBody>
      </p:sp>
      <p:sp>
        <p:nvSpPr>
          <p:cNvPr id="5" name="Subtitle 4"/>
          <p:cNvSpPr>
            <a:spLocks noGrp="1"/>
          </p:cNvSpPr>
          <p:nvPr>
            <p:ph type="subTitle" idx="1"/>
          </p:nvPr>
        </p:nvSpPr>
        <p:spPr>
          <a:xfrm>
            <a:off x="1716741" y="2107882"/>
            <a:ext cx="9144000" cy="4857694"/>
          </a:xfrm>
        </p:spPr>
        <p:txBody>
          <a:bodyPr>
            <a:normAutofit/>
          </a:bodyPr>
          <a:lstStyle/>
          <a:p>
            <a:pPr algn="l">
              <a:lnSpc>
                <a:spcPct val="120000"/>
              </a:lnSpc>
            </a:pPr>
            <a:r>
              <a:rPr lang="en-US" i="1" dirty="0">
                <a:latin typeface="Yu Gothic Light" panose="020B0300000000000000" pitchFamily="34" charset="-128"/>
                <a:ea typeface="Yu Gothic Light" panose="020B0300000000000000" pitchFamily="34" charset="-128"/>
              </a:rPr>
              <a:t>“</a:t>
            </a:r>
            <a:r>
              <a:rPr lang="en-US" i="1" dirty="0">
                <a:solidFill>
                  <a:srgbClr val="455F51"/>
                </a:solidFill>
                <a:latin typeface="Yu Gothic Light" panose="020B0300000000000000" pitchFamily="34" charset="-128"/>
                <a:ea typeface="Yu Gothic Light" panose="020B0300000000000000" pitchFamily="34" charset="-128"/>
              </a:rPr>
              <a:t>Good ___________.  My name is ___________ and I am the </a:t>
            </a:r>
            <a:r>
              <a:rPr lang="en-US" i="1" u="sng" dirty="0">
                <a:solidFill>
                  <a:srgbClr val="455F51"/>
                </a:solidFill>
                <a:latin typeface="Yu Gothic Light" panose="020B0300000000000000" pitchFamily="34" charset="-128"/>
                <a:ea typeface="Yu Gothic Light" panose="020B0300000000000000" pitchFamily="34" charset="-128"/>
              </a:rPr>
              <a:t>  (position)  </a:t>
            </a:r>
            <a:r>
              <a:rPr lang="en-US" i="1" dirty="0">
                <a:solidFill>
                  <a:srgbClr val="455F51"/>
                </a:solidFill>
                <a:latin typeface="Yu Gothic Light" panose="020B0300000000000000" pitchFamily="34" charset="-128"/>
                <a:ea typeface="Yu Gothic Light" panose="020B0300000000000000" pitchFamily="34" charset="-128"/>
              </a:rPr>
              <a:t> for </a:t>
            </a:r>
            <a:r>
              <a:rPr lang="en-US" i="1" u="sng" dirty="0">
                <a:solidFill>
                  <a:srgbClr val="455F51"/>
                </a:solidFill>
                <a:latin typeface="Yu Gothic Light" panose="020B0300000000000000" pitchFamily="34" charset="-128"/>
                <a:ea typeface="Yu Gothic Light" panose="020B0300000000000000" pitchFamily="34" charset="-128"/>
              </a:rPr>
              <a:t>  (school)  </a:t>
            </a:r>
            <a:r>
              <a:rPr lang="en-US" i="1" dirty="0">
                <a:solidFill>
                  <a:srgbClr val="455F51"/>
                </a:solidFill>
                <a:latin typeface="Yu Gothic Light" panose="020B0300000000000000" pitchFamily="34" charset="-128"/>
                <a:ea typeface="Yu Gothic Light" panose="020B0300000000000000" pitchFamily="34" charset="-128"/>
              </a:rPr>
              <a:t>.  This is what we can confirm at the present time:  At approximately </a:t>
            </a:r>
            <a:r>
              <a:rPr lang="en-US" i="1" u="sng" dirty="0">
                <a:solidFill>
                  <a:srgbClr val="455F51"/>
                </a:solidFill>
                <a:latin typeface="Yu Gothic Light" panose="020B0300000000000000" pitchFamily="34" charset="-128"/>
                <a:ea typeface="Yu Gothic Light" panose="020B0300000000000000" pitchFamily="34" charset="-128"/>
              </a:rPr>
              <a:t>  (time)  </a:t>
            </a:r>
            <a:r>
              <a:rPr lang="en-US" i="1" dirty="0">
                <a:solidFill>
                  <a:srgbClr val="455F51"/>
                </a:solidFill>
                <a:latin typeface="Yu Gothic Light" panose="020B0300000000000000" pitchFamily="34" charset="-128"/>
                <a:ea typeface="Yu Gothic Light" panose="020B0300000000000000" pitchFamily="34" charset="-128"/>
              </a:rPr>
              <a:t> we experienced a </a:t>
            </a:r>
            <a:r>
              <a:rPr lang="en-US" i="1" u="sng" dirty="0">
                <a:solidFill>
                  <a:srgbClr val="455F51"/>
                </a:solidFill>
                <a:latin typeface="Yu Gothic Light" panose="020B0300000000000000" pitchFamily="34" charset="-128"/>
                <a:ea typeface="Yu Gothic Light" panose="020B0300000000000000" pitchFamily="34" charset="-128"/>
              </a:rPr>
              <a:t>  (brief description).</a:t>
            </a:r>
            <a:r>
              <a:rPr lang="en-US" i="1" dirty="0">
                <a:solidFill>
                  <a:srgbClr val="455F51"/>
                </a:solidFill>
                <a:latin typeface="Yu Gothic Light" panose="020B0300000000000000" pitchFamily="34" charset="-128"/>
                <a:ea typeface="Yu Gothic Light" panose="020B0300000000000000" pitchFamily="34" charset="-128"/>
              </a:rPr>
              <a:t>  At this point we cannot verify the extent of the damage or injuries other than to say that it has involved </a:t>
            </a:r>
            <a:r>
              <a:rPr lang="en-US" i="1" u="sng" dirty="0">
                <a:solidFill>
                  <a:srgbClr val="455F51"/>
                </a:solidFill>
                <a:latin typeface="Yu Gothic Light" panose="020B0300000000000000" pitchFamily="34" charset="-128"/>
                <a:ea typeface="Yu Gothic Light" panose="020B0300000000000000" pitchFamily="34" charset="-128"/>
              </a:rPr>
              <a:t>  (specific facilities)  </a:t>
            </a:r>
            <a:r>
              <a:rPr lang="en-US" i="1" dirty="0">
                <a:solidFill>
                  <a:srgbClr val="455F51"/>
                </a:solidFill>
                <a:latin typeface="Yu Gothic Light" panose="020B0300000000000000" pitchFamily="34" charset="-128"/>
                <a:ea typeface="Yu Gothic Light" panose="020B0300000000000000" pitchFamily="34" charset="-128"/>
              </a:rPr>
              <a:t> and </a:t>
            </a:r>
            <a:r>
              <a:rPr lang="en-US" i="1" u="sng" dirty="0">
                <a:solidFill>
                  <a:srgbClr val="455F51"/>
                </a:solidFill>
                <a:latin typeface="Yu Gothic Light" panose="020B0300000000000000" pitchFamily="34" charset="-128"/>
                <a:ea typeface="Yu Gothic Light" panose="020B0300000000000000" pitchFamily="34" charset="-128"/>
              </a:rPr>
              <a:t> (number) </a:t>
            </a:r>
            <a:r>
              <a:rPr lang="en-US" i="1" dirty="0">
                <a:solidFill>
                  <a:srgbClr val="455F51"/>
                </a:solidFill>
                <a:latin typeface="Yu Gothic Light" panose="020B0300000000000000" pitchFamily="34" charset="-128"/>
                <a:ea typeface="Yu Gothic Light" panose="020B0300000000000000" pitchFamily="34" charset="-128"/>
              </a:rPr>
              <a:t> people.  We will not disclose the names and conditions of the persons involved until their next of kin have been notified.  Emergency assistance from </a:t>
            </a:r>
            <a:r>
              <a:rPr lang="en-US" i="1" u="sng" dirty="0">
                <a:solidFill>
                  <a:srgbClr val="455F51"/>
                </a:solidFill>
                <a:latin typeface="Yu Gothic Light" panose="020B0300000000000000" pitchFamily="34" charset="-128"/>
                <a:ea typeface="Yu Gothic Light" panose="020B0300000000000000" pitchFamily="34" charset="-128"/>
              </a:rPr>
              <a:t>  (police, fire, etc.)  </a:t>
            </a:r>
            <a:r>
              <a:rPr lang="en-US" i="1" dirty="0">
                <a:solidFill>
                  <a:srgbClr val="455F51"/>
                </a:solidFill>
                <a:latin typeface="Yu Gothic Light" panose="020B0300000000000000" pitchFamily="34" charset="-128"/>
                <a:ea typeface="Yu Gothic Light" panose="020B0300000000000000" pitchFamily="34" charset="-128"/>
              </a:rPr>
              <a:t> responded to this incident.  We will be providing additional information as it is confirmed.”</a:t>
            </a:r>
          </a:p>
          <a:p>
            <a:pPr algn="l"/>
            <a:endParaRPr lang="en-US" b="1" dirty="0">
              <a:solidFill>
                <a:srgbClr val="455F51"/>
              </a:solidFill>
              <a:latin typeface="Yu Gothic Light" panose="020B0300000000000000" pitchFamily="34" charset="-128"/>
              <a:ea typeface="Yu Gothic Light" panose="020B0300000000000000" pitchFamily="34" charset="-128"/>
            </a:endParaRPr>
          </a:p>
          <a:p>
            <a:pPr algn="l"/>
            <a:r>
              <a:rPr lang="en-US" b="1" dirty="0">
                <a:solidFill>
                  <a:srgbClr val="455F51"/>
                </a:solidFill>
                <a:latin typeface="Yu Gothic Light" panose="020B0300000000000000" pitchFamily="34" charset="-128"/>
                <a:ea typeface="Yu Gothic Light" panose="020B0300000000000000" pitchFamily="34" charset="-128"/>
              </a:rPr>
              <a:t>If you are asked additional questions, sample follow up statement:</a:t>
            </a:r>
          </a:p>
          <a:p>
            <a:pPr algn="l">
              <a:lnSpc>
                <a:spcPct val="120000"/>
              </a:lnSpc>
            </a:pPr>
            <a:r>
              <a:rPr lang="en-US" i="1" dirty="0">
                <a:solidFill>
                  <a:srgbClr val="455F51"/>
                </a:solidFill>
                <a:latin typeface="Yu Gothic Light" panose="020B0300000000000000" pitchFamily="34" charset="-128"/>
                <a:ea typeface="Yu Gothic Light" panose="020B0300000000000000" pitchFamily="34" charset="-128"/>
              </a:rPr>
              <a:t>“That is all I can confirm at the present time.  I am sure you understand we are all very busy trying to deal with this situation and ask for your patience.  As soon as we have more information that has been confirmed, it will be disclosed.  Anything involving our employees or students will be disclosed to their families and loved ones first.  Thank you very much.”</a:t>
            </a: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29</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64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5499" y="1687286"/>
            <a:ext cx="8915399" cy="2262781"/>
          </a:xfrm>
        </p:spPr>
        <p:txBody>
          <a:bodyPr>
            <a:normAutofit/>
          </a:bodyPr>
          <a:lstStyle/>
          <a:p>
            <a:pPr algn="ctr"/>
            <a:r>
              <a:rPr lang="en-US" sz="8000" dirty="0">
                <a:solidFill>
                  <a:srgbClr val="705A6A"/>
                </a:solidFill>
                <a:latin typeface="Yu Gothic Light" panose="020B0300000000000000" pitchFamily="34" charset="-128"/>
                <a:ea typeface="Yu Gothic Light" panose="020B0300000000000000" pitchFamily="34" charset="-128"/>
              </a:rPr>
              <a:t>Overview</a:t>
            </a:r>
          </a:p>
        </p:txBody>
      </p:sp>
      <p:sp>
        <p:nvSpPr>
          <p:cNvPr id="5" name="Slide Number Placeholder 5"/>
          <p:cNvSpPr>
            <a:spLocks noGrp="1"/>
          </p:cNvSpPr>
          <p:nvPr>
            <p:ph type="sldNum" sz="quarter" idx="12"/>
          </p:nvPr>
        </p:nvSpPr>
        <p:spPr>
          <a:xfrm>
            <a:off x="10724845" y="6135807"/>
            <a:ext cx="779767" cy="365125"/>
          </a:xfrm>
        </p:spPr>
        <p:txBody>
          <a:bodyPr/>
          <a:lstStyle/>
          <a:p>
            <a:r>
              <a:rPr lang="en-US" dirty="0"/>
              <a:t>3</a:t>
            </a:r>
          </a:p>
        </p:txBody>
      </p:sp>
      <p:sp>
        <p:nvSpPr>
          <p:cNvPr id="6" name="Rectangle 5"/>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49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618565" y="640079"/>
            <a:ext cx="10999694" cy="1223963"/>
          </a:xfrm>
        </p:spPr>
        <p:txBody>
          <a:bodyPr>
            <a:noAutofit/>
          </a:bodyPr>
          <a:lstStyle/>
          <a:p>
            <a:r>
              <a:rPr lang="en-US" sz="4000" dirty="0">
                <a:solidFill>
                  <a:srgbClr val="705A6A"/>
                </a:solidFill>
                <a:latin typeface="Yu Gothic Light" panose="020B0300000000000000" pitchFamily="34" charset="-128"/>
                <a:ea typeface="Yu Gothic Light" panose="020B0300000000000000" pitchFamily="34" charset="-128"/>
              </a:rPr>
              <a:t>Tips &amp; Techniques for Spokesperson</a:t>
            </a:r>
          </a:p>
        </p:txBody>
      </p:sp>
      <p:sp>
        <p:nvSpPr>
          <p:cNvPr id="5" name="Subtitle 4"/>
          <p:cNvSpPr>
            <a:spLocks noGrp="1"/>
          </p:cNvSpPr>
          <p:nvPr>
            <p:ph type="subTitle" idx="1"/>
          </p:nvPr>
        </p:nvSpPr>
        <p:spPr>
          <a:xfrm>
            <a:off x="1716741" y="2107882"/>
            <a:ext cx="9144000" cy="4857694"/>
          </a:xfrm>
        </p:spPr>
        <p:txBody>
          <a:bodyPr>
            <a:normAutofit/>
          </a:bodyPr>
          <a:lstStyle/>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Have a clear agenda, and make sure your brain is engaged before you open your mouth.</a:t>
            </a:r>
          </a:p>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Be honest.  You don’t have to tell everything that you know, but everything you do tell must be the truth.</a:t>
            </a:r>
          </a:p>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Show humanity.  In a crisis situation, you must remember to show compassion.</a:t>
            </a:r>
          </a:p>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Don’t admit liability.</a:t>
            </a:r>
          </a:p>
          <a:p>
            <a:pPr marL="342900"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Don’t be defensive – it implies guilt.</a:t>
            </a:r>
          </a:p>
          <a:p>
            <a:pPr marL="342900" indent="-342900">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Be aware of your body language.  Your face and your body telegraph your emotions.</a:t>
            </a:r>
          </a:p>
          <a:p>
            <a:pPr marL="342900" indent="-342900">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Maintain eye contact.  Be sure your facial expression remains pleasant no matter how provocative or dumb the questions.</a:t>
            </a:r>
          </a:p>
          <a:p>
            <a:pPr marL="342900" indent="-342900" algn="l">
              <a:buFont typeface="Arial" panose="020B0604020202020204" pitchFamily="34" charset="0"/>
              <a:buChar char="•"/>
            </a:pPr>
            <a:endParaRPr lang="en-US" sz="2000" dirty="0">
              <a:solidFill>
                <a:srgbClr val="455F51"/>
              </a:solidFill>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30</a:t>
            </a:r>
          </a:p>
        </p:txBody>
      </p:sp>
      <p:sp>
        <p:nvSpPr>
          <p:cNvPr id="10" name="Rectangle 9"/>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67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618565" y="640079"/>
            <a:ext cx="10999694" cy="1223963"/>
          </a:xfrm>
        </p:spPr>
        <p:txBody>
          <a:bodyPr>
            <a:noAutofit/>
          </a:bodyPr>
          <a:lstStyle/>
          <a:p>
            <a:r>
              <a:rPr lang="en-US" sz="5000" dirty="0">
                <a:solidFill>
                  <a:srgbClr val="705A6A"/>
                </a:solidFill>
                <a:latin typeface="Yu Gothic Light" panose="020B0300000000000000" pitchFamily="34" charset="-128"/>
                <a:ea typeface="Yu Gothic Light" panose="020B0300000000000000" pitchFamily="34" charset="-128"/>
              </a:rPr>
              <a:t>Techniques for Non-Verbal Preparation</a:t>
            </a:r>
          </a:p>
        </p:txBody>
      </p:sp>
      <p:sp>
        <p:nvSpPr>
          <p:cNvPr id="5" name="Subtitle 4"/>
          <p:cNvSpPr>
            <a:spLocks noGrp="1"/>
          </p:cNvSpPr>
          <p:nvPr>
            <p:ph type="subTitle" idx="1"/>
          </p:nvPr>
        </p:nvSpPr>
        <p:spPr>
          <a:xfrm>
            <a:off x="1716741" y="2107882"/>
            <a:ext cx="9144000" cy="4857694"/>
          </a:xfrm>
        </p:spPr>
        <p:txBody>
          <a:bodyPr>
            <a:normAutofit/>
          </a:bodyPr>
          <a:lstStyle/>
          <a:p>
            <a:pPr algn="l"/>
            <a:r>
              <a:rPr lang="en-US" sz="3200" b="1" dirty="0">
                <a:solidFill>
                  <a:srgbClr val="455F51"/>
                </a:solidFill>
                <a:latin typeface="Yu Gothic Light" panose="020B0300000000000000" pitchFamily="34" charset="-128"/>
                <a:ea typeface="Yu Gothic Light" panose="020B0300000000000000" pitchFamily="34" charset="-128"/>
              </a:rPr>
              <a:t>60% of our communication is non-verbal</a:t>
            </a:r>
          </a:p>
          <a:p>
            <a:pPr marL="342900" indent="-3429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Stance</a:t>
            </a:r>
          </a:p>
          <a:p>
            <a:pPr marL="342900" indent="-3429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Posture</a:t>
            </a:r>
          </a:p>
          <a:p>
            <a:pPr marL="342900" indent="-3429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Facial Expressions</a:t>
            </a:r>
          </a:p>
          <a:p>
            <a:pPr marL="342900" indent="-3429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Hand Gestures</a:t>
            </a:r>
          </a:p>
          <a:p>
            <a:pPr marL="342900" indent="-342900" algn="l">
              <a:buFont typeface="Arial" panose="020B0604020202020204" pitchFamily="34" charset="0"/>
              <a:buChar char="•"/>
            </a:pPr>
            <a:r>
              <a:rPr lang="en-US" sz="3200" dirty="0">
                <a:solidFill>
                  <a:srgbClr val="455F51"/>
                </a:solidFill>
                <a:latin typeface="Yu Gothic Light" panose="020B0300000000000000" pitchFamily="34" charset="-128"/>
                <a:ea typeface="Yu Gothic Light" panose="020B0300000000000000" pitchFamily="34" charset="-128"/>
              </a:rPr>
              <a:t>Eye Contact</a:t>
            </a: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31</a:t>
            </a:r>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a:stretch/>
        </p:blipFill>
        <p:spPr bwMode="auto">
          <a:xfrm>
            <a:off x="7181551" y="2901293"/>
            <a:ext cx="3679190" cy="2769870"/>
          </a:xfrm>
          <a:prstGeom prst="rect">
            <a:avLst/>
          </a:prstGeom>
          <a:noFill/>
          <a:ln>
            <a:solidFill>
              <a:srgbClr val="705A6A"/>
            </a:solidFill>
          </a:ln>
          <a:extLst>
            <a:ext uri="{53640926-AAD7-44D8-BBD7-CCE9431645EC}">
              <a14:shadowObscured xmlns:a14="http://schemas.microsoft.com/office/drawing/2010/main"/>
            </a:ext>
          </a:extLst>
        </p:spPr>
      </p:pic>
      <p:sp>
        <p:nvSpPr>
          <p:cNvPr id="10" name="Rectangle 9"/>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838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618565" y="640079"/>
            <a:ext cx="10999694" cy="1223963"/>
          </a:xfrm>
        </p:spPr>
        <p:txBody>
          <a:bodyPr>
            <a:noAutofit/>
          </a:bodyPr>
          <a:lstStyle/>
          <a:p>
            <a:r>
              <a:rPr lang="en-US" sz="5000" dirty="0">
                <a:solidFill>
                  <a:srgbClr val="705A6A"/>
                </a:solidFill>
                <a:latin typeface="Yu Gothic Light" panose="020B0300000000000000" pitchFamily="34" charset="-128"/>
                <a:ea typeface="Yu Gothic Light" panose="020B0300000000000000" pitchFamily="34" charset="-128"/>
              </a:rPr>
              <a:t>Techniques for Non-Verbal Preparation</a:t>
            </a:r>
          </a:p>
        </p:txBody>
      </p:sp>
      <p:sp>
        <p:nvSpPr>
          <p:cNvPr id="5" name="Subtitle 4"/>
          <p:cNvSpPr>
            <a:spLocks noGrp="1"/>
          </p:cNvSpPr>
          <p:nvPr>
            <p:ph type="subTitle" idx="1"/>
          </p:nvPr>
        </p:nvSpPr>
        <p:spPr>
          <a:xfrm>
            <a:off x="1716741" y="2107882"/>
            <a:ext cx="9144000" cy="4857694"/>
          </a:xfrm>
        </p:spPr>
        <p:txBody>
          <a:bodyPr>
            <a:noAutofit/>
          </a:bodyPr>
          <a:lstStyle/>
          <a:p>
            <a:pPr algn="l"/>
            <a:r>
              <a:rPr lang="en-US" sz="2400" b="1" dirty="0">
                <a:solidFill>
                  <a:srgbClr val="455F51"/>
                </a:solidFill>
                <a:latin typeface="Yu Gothic Light" panose="020B0300000000000000" pitchFamily="34" charset="-128"/>
                <a:ea typeface="Yu Gothic Light" panose="020B0300000000000000" pitchFamily="34" charset="-128"/>
              </a:rPr>
              <a:t>Be Aggressive</a:t>
            </a:r>
          </a:p>
          <a:p>
            <a:pPr marL="800100" lvl="1"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Engage audience intellectually and through body </a:t>
            </a:r>
            <a:r>
              <a:rPr lang="en-US" sz="2000">
                <a:solidFill>
                  <a:srgbClr val="455F51"/>
                </a:solidFill>
                <a:latin typeface="Yu Gothic Light" panose="020B0300000000000000" pitchFamily="34" charset="-128"/>
                <a:ea typeface="Yu Gothic Light" panose="020B0300000000000000" pitchFamily="34" charset="-128"/>
              </a:rPr>
              <a:t>language.  </a:t>
            </a:r>
            <a:r>
              <a:rPr lang="en-US" sz="2000" dirty="0">
                <a:solidFill>
                  <a:srgbClr val="455F51"/>
                </a:solidFill>
                <a:latin typeface="Yu Gothic Light" panose="020B0300000000000000" pitchFamily="34" charset="-128"/>
                <a:ea typeface="Yu Gothic Light" panose="020B0300000000000000" pitchFamily="34" charset="-128"/>
              </a:rPr>
              <a:t>Make eye contact.  Concentrate on particular individuals.</a:t>
            </a:r>
          </a:p>
          <a:p>
            <a:pPr algn="l"/>
            <a:r>
              <a:rPr lang="en-US" sz="2400" b="1" dirty="0">
                <a:solidFill>
                  <a:srgbClr val="455F51"/>
                </a:solidFill>
                <a:latin typeface="Yu Gothic Light" panose="020B0300000000000000" pitchFamily="34" charset="-128"/>
                <a:ea typeface="Yu Gothic Light" panose="020B0300000000000000" pitchFamily="34" charset="-128"/>
              </a:rPr>
              <a:t>Control Quality of Voice Through Physical Techniques</a:t>
            </a:r>
          </a:p>
          <a:p>
            <a:pPr marL="800100" lvl="1"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Breathing – Very important!  Utilize breathing techniques to control voice quality and seem relaxed</a:t>
            </a:r>
          </a:p>
          <a:p>
            <a:pPr marL="800100" lvl="1"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Movement – Subtle, deliberate</a:t>
            </a:r>
          </a:p>
          <a:p>
            <a:pPr algn="l"/>
            <a:r>
              <a:rPr lang="en-US" sz="2400" b="1" dirty="0">
                <a:solidFill>
                  <a:srgbClr val="455F51"/>
                </a:solidFill>
                <a:latin typeface="Yu Gothic Light" panose="020B0300000000000000" pitchFamily="34" charset="-128"/>
                <a:ea typeface="Yu Gothic Light" panose="020B0300000000000000" pitchFamily="34" charset="-128"/>
              </a:rPr>
              <a:t>Establish Non-Verbal Cues Within Presentation</a:t>
            </a:r>
          </a:p>
          <a:p>
            <a:pPr marL="800100" lvl="1"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Highlight areas of speech to re-affirm non-verbal message (i.e. pauses, change in posture, stance)</a:t>
            </a:r>
          </a:p>
          <a:p>
            <a:pPr marL="800100" lvl="1" indent="-342900" algn="l">
              <a:buFont typeface="Arial" panose="020B0604020202020204" pitchFamily="34" charset="0"/>
              <a:buChar char="•"/>
            </a:pPr>
            <a:r>
              <a:rPr lang="en-US" sz="2000" dirty="0">
                <a:solidFill>
                  <a:srgbClr val="455F51"/>
                </a:solidFill>
                <a:latin typeface="Yu Gothic Light" panose="020B0300000000000000" pitchFamily="34" charset="-128"/>
                <a:ea typeface="Yu Gothic Light" panose="020B0300000000000000" pitchFamily="34" charset="-128"/>
              </a:rPr>
              <a:t>Identify areas with troubled body language</a:t>
            </a: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32</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89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Media Myths</a:t>
            </a:r>
          </a:p>
        </p:txBody>
      </p:sp>
      <p:sp>
        <p:nvSpPr>
          <p:cNvPr id="5" name="Subtitle 4"/>
          <p:cNvSpPr>
            <a:spLocks noGrp="1"/>
          </p:cNvSpPr>
          <p:nvPr>
            <p:ph type="subTitle" idx="1"/>
          </p:nvPr>
        </p:nvSpPr>
        <p:spPr>
          <a:xfrm>
            <a:off x="1716741" y="2107882"/>
            <a:ext cx="9144000" cy="4857694"/>
          </a:xfrm>
        </p:spPr>
        <p:txBody>
          <a:bodyPr>
            <a:normAutofit fontScale="92500" lnSpcReduction="10000"/>
          </a:bodyPr>
          <a:lstStyle/>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The reporter is my friend.  </a:t>
            </a:r>
            <a:r>
              <a:rPr lang="en-US" sz="2200" dirty="0">
                <a:solidFill>
                  <a:srgbClr val="455F51"/>
                </a:solidFill>
                <a:latin typeface="Yu Gothic Light" panose="020B0300000000000000" pitchFamily="34" charset="-128"/>
                <a:ea typeface="Yu Gothic Light" panose="020B0300000000000000" pitchFamily="34" charset="-128"/>
              </a:rPr>
              <a:t>A reporter has a job to do – to report.  If the reporter was favorable in the past, that doesn’t make him/her a friend.  The job comes first.</a:t>
            </a:r>
          </a:p>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Treat all media as if they work for “60 Minutes”.  </a:t>
            </a:r>
            <a:r>
              <a:rPr lang="en-US" sz="2200" dirty="0">
                <a:solidFill>
                  <a:srgbClr val="455F51"/>
                </a:solidFill>
                <a:latin typeface="Yu Gothic Light" panose="020B0300000000000000" pitchFamily="34" charset="-128"/>
                <a:ea typeface="Yu Gothic Light" panose="020B0300000000000000" pitchFamily="34" charset="-128"/>
              </a:rPr>
              <a:t>If you do that, you will be confrontational, and your attitude will have an impact on the story.  Be courteous and professional.</a:t>
            </a:r>
          </a:p>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We can talk off the record.  </a:t>
            </a:r>
            <a:r>
              <a:rPr lang="en-US" sz="2200" dirty="0">
                <a:solidFill>
                  <a:srgbClr val="455F51"/>
                </a:solidFill>
                <a:latin typeface="Yu Gothic Light" panose="020B0300000000000000" pitchFamily="34" charset="-128"/>
                <a:ea typeface="Yu Gothic Light" panose="020B0300000000000000" pitchFamily="34" charset="-128"/>
              </a:rPr>
              <a:t>Fine, but if you say it, you can expect it to be in print or broadcast.  “Off the record” should be stricken from your vocabulary.</a:t>
            </a:r>
          </a:p>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I have to give another (better) answer.  </a:t>
            </a:r>
            <a:r>
              <a:rPr lang="en-US" sz="2200" dirty="0">
                <a:solidFill>
                  <a:srgbClr val="455F51"/>
                </a:solidFill>
                <a:latin typeface="Yu Gothic Light" panose="020B0300000000000000" pitchFamily="34" charset="-128"/>
                <a:ea typeface="Yu Gothic Light" panose="020B0300000000000000" pitchFamily="34" charset="-128"/>
              </a:rPr>
              <a:t>If a reporter is manipulative he might come back to a sensitive topic several times.  You should not feel you need to come up with a better answer.  Stick with the original one.</a:t>
            </a:r>
          </a:p>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When boxed in, say “no comment.”  </a:t>
            </a:r>
            <a:r>
              <a:rPr lang="en-US" sz="2200" dirty="0">
                <a:solidFill>
                  <a:srgbClr val="455F51"/>
                </a:solidFill>
                <a:latin typeface="Yu Gothic Light" panose="020B0300000000000000" pitchFamily="34" charset="-128"/>
                <a:ea typeface="Yu Gothic Light" panose="020B0300000000000000" pitchFamily="34" charset="-128"/>
              </a:rPr>
              <a:t>That’s like a defendant pleading the Fifth Amendment, and it’s a red flag.  Reporters will think you are hiding something.  Instead, try “It’s not appropriate for me to discuss that at this time,” or “There is nothing new I can add.”</a:t>
            </a:r>
          </a:p>
          <a:p>
            <a:pPr marL="342900" indent="-342900" algn="l">
              <a:buFont typeface="Arial" panose="020B0604020202020204" pitchFamily="34" charset="0"/>
              <a:buChar char="•"/>
            </a:pPr>
            <a:endParaRPr lang="en-US" sz="2200" dirty="0">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33</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039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Media Myths</a:t>
            </a:r>
          </a:p>
        </p:txBody>
      </p:sp>
      <p:sp>
        <p:nvSpPr>
          <p:cNvPr id="5" name="Subtitle 4"/>
          <p:cNvSpPr>
            <a:spLocks noGrp="1"/>
          </p:cNvSpPr>
          <p:nvPr>
            <p:ph type="subTitle" idx="1"/>
          </p:nvPr>
        </p:nvSpPr>
        <p:spPr>
          <a:xfrm>
            <a:off x="1716741" y="2107882"/>
            <a:ext cx="9144000" cy="4857694"/>
          </a:xfrm>
        </p:spPr>
        <p:txBody>
          <a:bodyPr>
            <a:normAutofit/>
          </a:bodyPr>
          <a:lstStyle/>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During an interview it’s my job to fill the silence.  </a:t>
            </a:r>
            <a:r>
              <a:rPr lang="en-US" sz="2200" dirty="0">
                <a:solidFill>
                  <a:srgbClr val="455F51"/>
                </a:solidFill>
                <a:latin typeface="Yu Gothic Light" panose="020B0300000000000000" pitchFamily="34" charset="-128"/>
                <a:ea typeface="Yu Gothic Light" panose="020B0300000000000000" pitchFamily="34" charset="-128"/>
              </a:rPr>
              <a:t>Not at all.  Some reporters create the silence hoping that you will feel obliged to speak up and break the silence, and the more you talk the better the chance is that you will say something you didn’t want to say in the first place.</a:t>
            </a:r>
          </a:p>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Answer every question.  </a:t>
            </a:r>
            <a:r>
              <a:rPr lang="en-US" sz="2200" dirty="0">
                <a:solidFill>
                  <a:srgbClr val="455F51"/>
                </a:solidFill>
                <a:latin typeface="Yu Gothic Light" panose="020B0300000000000000" pitchFamily="34" charset="-128"/>
                <a:ea typeface="Yu Gothic Light" panose="020B0300000000000000" pitchFamily="34" charset="-128"/>
              </a:rPr>
              <a:t>Certainly not required.  If you do not like a question, redirect it with “This real question to ask is…” and “That’s not the issue. The real issue is....”</a:t>
            </a:r>
          </a:p>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If a reporter comes up with a fact, it must be right.  </a:t>
            </a:r>
            <a:r>
              <a:rPr lang="en-US" sz="2200" dirty="0">
                <a:solidFill>
                  <a:srgbClr val="455F51"/>
                </a:solidFill>
                <a:latin typeface="Yu Gothic Light" panose="020B0300000000000000" pitchFamily="34" charset="-128"/>
                <a:ea typeface="Yu Gothic Light" panose="020B0300000000000000" pitchFamily="34" charset="-128"/>
              </a:rPr>
              <a:t>If you don’t think it is correct, don’t accept it.  Reporters often have little background on the subject they are covering and thus can’t possibly know all the facts.</a:t>
            </a:r>
          </a:p>
          <a:p>
            <a:pPr marL="342900" indent="-342900" algn="l">
              <a:buFont typeface="Arial" panose="020B0604020202020204" pitchFamily="34" charset="0"/>
              <a:buChar char="•"/>
            </a:pPr>
            <a:r>
              <a:rPr lang="en-US" sz="2200" b="1" i="1" dirty="0">
                <a:solidFill>
                  <a:srgbClr val="455F51"/>
                </a:solidFill>
                <a:latin typeface="Yu Gothic Light" panose="020B0300000000000000" pitchFamily="34" charset="-128"/>
                <a:ea typeface="Yu Gothic Light" panose="020B0300000000000000" pitchFamily="34" charset="-128"/>
              </a:rPr>
              <a:t>Once the notebook is closed the interview is over.  </a:t>
            </a:r>
            <a:r>
              <a:rPr lang="en-US" sz="2200" dirty="0">
                <a:solidFill>
                  <a:srgbClr val="455F51"/>
                </a:solidFill>
                <a:latin typeface="Yu Gothic Light" panose="020B0300000000000000" pitchFamily="34" charset="-128"/>
                <a:ea typeface="Yu Gothic Light" panose="020B0300000000000000" pitchFamily="34" charset="-128"/>
              </a:rPr>
              <a:t>It’s never over until the reporter is out of the building, out of hearing range, out of sight.</a:t>
            </a:r>
          </a:p>
          <a:p>
            <a:pPr marL="342900" indent="-342900" algn="l">
              <a:buFont typeface="Arial" panose="020B0604020202020204" pitchFamily="34" charset="0"/>
              <a:buChar char="•"/>
            </a:pPr>
            <a:endParaRPr lang="en-US" sz="2200" dirty="0">
              <a:latin typeface="Yu Gothic Light" panose="020B0300000000000000" pitchFamily="34" charset="-128"/>
              <a:ea typeface="Yu Gothic Light" panose="020B0300000000000000" pitchFamily="34" charset="-128"/>
            </a:endParaRPr>
          </a:p>
          <a:p>
            <a:pPr marL="342900" indent="-342900" algn="l">
              <a:buFont typeface="Arial" panose="020B0604020202020204" pitchFamily="34" charset="0"/>
              <a:buChar char="•"/>
            </a:pPr>
            <a:endParaRPr lang="en-US" sz="2200" dirty="0">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34</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250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normAutofit fontScale="90000"/>
          </a:bodyPr>
          <a:lstStyle/>
          <a:p>
            <a:r>
              <a:rPr lang="en-US" dirty="0">
                <a:solidFill>
                  <a:srgbClr val="705A6A"/>
                </a:solidFill>
                <a:latin typeface="Yu Gothic Light" panose="020B0300000000000000" pitchFamily="34" charset="-128"/>
                <a:ea typeface="Yu Gothic Light" panose="020B0300000000000000" pitchFamily="34" charset="-128"/>
              </a:rPr>
              <a:t>Press Contacts: SD Print Media</a:t>
            </a:r>
          </a:p>
        </p:txBody>
      </p:sp>
      <p:graphicFrame>
        <p:nvGraphicFramePr>
          <p:cNvPr id="3" name="Table 2"/>
          <p:cNvGraphicFramePr>
            <a:graphicFrameLocks noGrp="1"/>
          </p:cNvGraphicFramePr>
          <p:nvPr>
            <p:extLst>
              <p:ext uri="{D42A27DB-BD31-4B8C-83A1-F6EECF244321}">
                <p14:modId xmlns:p14="http://schemas.microsoft.com/office/powerpoint/2010/main" val="823025718"/>
              </p:ext>
            </p:extLst>
          </p:nvPr>
        </p:nvGraphicFramePr>
        <p:xfrm>
          <a:off x="2061028" y="2432958"/>
          <a:ext cx="8663818" cy="3963598"/>
        </p:xfrm>
        <a:graphic>
          <a:graphicData uri="http://schemas.openxmlformats.org/drawingml/2006/table">
            <a:tbl>
              <a:tblPr firstRow="1" firstCol="1" bandRow="1">
                <a:tableStyleId>{72833802-FEF1-4C79-8D5D-14CF1EAF98D9}</a:tableStyleId>
              </a:tblPr>
              <a:tblGrid>
                <a:gridCol w="1772391">
                  <a:extLst>
                    <a:ext uri="{9D8B030D-6E8A-4147-A177-3AD203B41FA5}">
                      <a16:colId xmlns:a16="http://schemas.microsoft.com/office/drawing/2014/main" val="20000"/>
                    </a:ext>
                  </a:extLst>
                </a:gridCol>
                <a:gridCol w="1774201">
                  <a:extLst>
                    <a:ext uri="{9D8B030D-6E8A-4147-A177-3AD203B41FA5}">
                      <a16:colId xmlns:a16="http://schemas.microsoft.com/office/drawing/2014/main" val="20001"/>
                    </a:ext>
                  </a:extLst>
                </a:gridCol>
                <a:gridCol w="1869199">
                  <a:extLst>
                    <a:ext uri="{9D8B030D-6E8A-4147-A177-3AD203B41FA5}">
                      <a16:colId xmlns:a16="http://schemas.microsoft.com/office/drawing/2014/main" val="20002"/>
                    </a:ext>
                  </a:extLst>
                </a:gridCol>
                <a:gridCol w="3248027">
                  <a:extLst>
                    <a:ext uri="{9D8B030D-6E8A-4147-A177-3AD203B41FA5}">
                      <a16:colId xmlns:a16="http://schemas.microsoft.com/office/drawing/2014/main" val="20003"/>
                    </a:ext>
                  </a:extLst>
                </a:gridCol>
              </a:tblGrid>
              <a:tr h="214249">
                <a:tc>
                  <a:txBody>
                    <a:bodyPr/>
                    <a:lstStyle/>
                    <a:p>
                      <a:pPr marL="0" marR="0" algn="ctr">
                        <a:spcBef>
                          <a:spcPts val="0"/>
                        </a:spcBef>
                        <a:spcAft>
                          <a:spcPts val="0"/>
                        </a:spcAft>
                        <a:tabLst>
                          <a:tab pos="514350" algn="l"/>
                        </a:tabLst>
                      </a:pPr>
                      <a:r>
                        <a:rPr lang="en-US" sz="1200" dirty="0">
                          <a:effectLst/>
                        </a:rPr>
                        <a:t>Publication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14350" algn="l"/>
                        </a:tabLst>
                      </a:pPr>
                      <a:r>
                        <a:rPr lang="en-US" sz="1200">
                          <a:effectLst/>
                        </a:rPr>
                        <a:t>Contact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14350" algn="l"/>
                        </a:tabLst>
                      </a:pPr>
                      <a:r>
                        <a:rPr lang="en-US" sz="1200">
                          <a:effectLst/>
                        </a:rPr>
                        <a:t>Title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14350" algn="l"/>
                        </a:tabLst>
                      </a:pPr>
                      <a:r>
                        <a:rPr lang="en-US" sz="1200" dirty="0">
                          <a:effectLst/>
                        </a:rPr>
                        <a:t>Email</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8497">
                <a:tc>
                  <a:txBody>
                    <a:bodyPr/>
                    <a:lstStyle/>
                    <a:p>
                      <a:pPr marL="0" marR="0">
                        <a:spcBef>
                          <a:spcPts val="0"/>
                        </a:spcBef>
                        <a:spcAft>
                          <a:spcPts val="0"/>
                        </a:spcAft>
                      </a:pPr>
                      <a:r>
                        <a:rPr lang="en-US" sz="1200" dirty="0">
                          <a:effectLst/>
                        </a:rPr>
                        <a:t>San Diego Business Journal</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err="1">
                          <a:effectLst/>
                        </a:rPr>
                        <a:t>Nels</a:t>
                      </a:r>
                      <a:r>
                        <a:rPr lang="en-US" sz="1200" dirty="0">
                          <a:effectLst/>
                        </a:rPr>
                        <a:t> Jensen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mn-ea"/>
                        </a:rPr>
                        <a:t>Managing</a:t>
                      </a:r>
                      <a:r>
                        <a:rPr lang="en-US" sz="1200" baseline="0" dirty="0">
                          <a:effectLst/>
                          <a:latin typeface="+mn-lt"/>
                          <a:ea typeface="+mn-ea"/>
                        </a:rPr>
                        <a:t> Editor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effectLst/>
                        </a:rPr>
                        <a:t>njensen@sdbj.com</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8497">
                <a:tc>
                  <a:txBody>
                    <a:bodyPr/>
                    <a:lstStyle/>
                    <a:p>
                      <a:pPr marL="0" marR="0">
                        <a:spcBef>
                          <a:spcPts val="0"/>
                        </a:spcBef>
                        <a:spcAft>
                          <a:spcPts val="0"/>
                        </a:spcAft>
                      </a:pPr>
                      <a:r>
                        <a:rPr lang="en-US" sz="1200" dirty="0">
                          <a:effectLst/>
                        </a:rPr>
                        <a:t>The Daily Transcript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Doug Sherwin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Managing Editor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solidFill>
                            <a:schemeClr val="tx1"/>
                          </a:solidFill>
                          <a:effectLst/>
                        </a:rPr>
                        <a:t>Doug_sherwin@sdtranscript.com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0643">
                <a:tc>
                  <a:txBody>
                    <a:bodyPr/>
                    <a:lstStyle/>
                    <a:p>
                      <a:pPr marL="0" marR="0">
                        <a:spcBef>
                          <a:spcPts val="0"/>
                        </a:spcBef>
                        <a:spcAft>
                          <a:spcPts val="0"/>
                        </a:spcAft>
                      </a:pPr>
                      <a:r>
                        <a:rPr lang="en-US" sz="1200">
                          <a:effectLst/>
                        </a:rPr>
                        <a:t>UT San Diego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Diana McCabe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Business Editor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a:solidFill>
                            <a:schemeClr val="tx1"/>
                          </a:solidFill>
                          <a:effectLst/>
                        </a:rPr>
                        <a:t>diana.mccabe@utsandiego.com</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0643">
                <a:tc>
                  <a:txBody>
                    <a:bodyPr/>
                    <a:lstStyle/>
                    <a:p>
                      <a:pPr marL="0" marR="0">
                        <a:spcBef>
                          <a:spcPts val="0"/>
                        </a:spcBef>
                        <a:spcAft>
                          <a:spcPts val="0"/>
                        </a:spcAft>
                      </a:pPr>
                      <a:r>
                        <a:rPr lang="en-US" sz="1200">
                          <a:effectLst/>
                        </a:rPr>
                        <a:t>San Diego Metro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Manny Cruz</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Editor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solidFill>
                            <a:schemeClr val="tx1"/>
                          </a:solidFill>
                          <a:effectLst/>
                        </a:rPr>
                        <a:t>manny@sandiegometro.com</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0643">
                <a:tc>
                  <a:txBody>
                    <a:bodyPr/>
                    <a:lstStyle/>
                    <a:p>
                      <a:pPr marL="0" marR="0">
                        <a:spcBef>
                          <a:spcPts val="0"/>
                        </a:spcBef>
                        <a:spcAft>
                          <a:spcPts val="0"/>
                        </a:spcAft>
                      </a:pPr>
                      <a:r>
                        <a:rPr lang="en-US" sz="1200">
                          <a:effectLst/>
                        </a:rPr>
                        <a:t>San Diego Magazine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Erin Chambers Smith</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Senior Editor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solidFill>
                            <a:schemeClr val="tx1"/>
                          </a:solidFill>
                          <a:effectLst/>
                        </a:rPr>
                        <a:t>erin@sandiegomagazine.com</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0643">
                <a:tc>
                  <a:txBody>
                    <a:bodyPr/>
                    <a:lstStyle/>
                    <a:p>
                      <a:pPr marL="0" marR="0">
                        <a:spcBef>
                          <a:spcPts val="0"/>
                        </a:spcBef>
                        <a:spcAft>
                          <a:spcPts val="0"/>
                        </a:spcAft>
                      </a:pPr>
                      <a:r>
                        <a:rPr lang="en-US" sz="1200">
                          <a:effectLst/>
                        </a:rPr>
                        <a:t>Voice of San Diego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Scott Lewis</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Editor</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solidFill>
                            <a:schemeClr val="tx1"/>
                          </a:solidFill>
                          <a:effectLst/>
                        </a:rPr>
                        <a:t>scott.lewis@voiceofsandiego.org</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0643">
                <a:tc>
                  <a:txBody>
                    <a:bodyPr/>
                    <a:lstStyle/>
                    <a:p>
                      <a:pPr marL="0" marR="0">
                        <a:spcBef>
                          <a:spcPts val="0"/>
                        </a:spcBef>
                        <a:spcAft>
                          <a:spcPts val="0"/>
                        </a:spcAft>
                      </a:pPr>
                      <a:r>
                        <a:rPr lang="en-US" sz="1200" dirty="0">
                          <a:effectLst/>
                        </a:rPr>
                        <a:t>Times of San Diego</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Chris Jennewein</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Editor &amp; Publisher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solidFill>
                            <a:schemeClr val="tx1"/>
                          </a:solidFill>
                          <a:effectLst/>
                        </a:rPr>
                        <a:t>chrisj@timesofsandiego.com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8497">
                <a:tc>
                  <a:txBody>
                    <a:bodyPr/>
                    <a:lstStyle/>
                    <a:p>
                      <a:pPr marL="0" marR="0">
                        <a:spcBef>
                          <a:spcPts val="0"/>
                        </a:spcBef>
                        <a:spcAft>
                          <a:spcPts val="0"/>
                        </a:spcAft>
                      </a:pPr>
                      <a:r>
                        <a:rPr lang="en-US" sz="1200">
                          <a:effectLst/>
                        </a:rPr>
                        <a:t>SD Community Newspaper Grp.</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Anne Terhune</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Editor in Chief</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solidFill>
                            <a:schemeClr val="tx1"/>
                          </a:solidFill>
                          <a:effectLst/>
                        </a:rPr>
                        <a:t>mail@sdnews.com</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10643">
                <a:tc>
                  <a:txBody>
                    <a:bodyPr/>
                    <a:lstStyle/>
                    <a:p>
                      <a:pPr marL="0" marR="0">
                        <a:spcBef>
                          <a:spcPts val="0"/>
                        </a:spcBef>
                        <a:spcAft>
                          <a:spcPts val="0"/>
                        </a:spcAft>
                      </a:pPr>
                      <a:r>
                        <a:rPr lang="en-US" sz="1200" dirty="0">
                          <a:effectLst/>
                        </a:rPr>
                        <a:t>Hispanos </a:t>
                      </a:r>
                      <a:r>
                        <a:rPr lang="en-US" sz="1200" dirty="0" err="1">
                          <a:effectLst/>
                        </a:rPr>
                        <a:t>Unidos</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Jaime A.  </a:t>
                      </a:r>
                      <a:r>
                        <a:rPr lang="en-US" sz="1200" dirty="0" err="1">
                          <a:effectLst/>
                        </a:rPr>
                        <a:t>Castañeda</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solidFill>
                            <a:schemeClr val="tx1"/>
                          </a:solidFill>
                          <a:effectLst/>
                        </a:rPr>
                        <a:t>jaime@hispanosnews.com</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Slide Number Placeholder 5"/>
          <p:cNvSpPr>
            <a:spLocks noGrp="1"/>
          </p:cNvSpPr>
          <p:nvPr>
            <p:ph type="sldNum" sz="quarter" idx="12"/>
          </p:nvPr>
        </p:nvSpPr>
        <p:spPr>
          <a:xfrm>
            <a:off x="10724845" y="6135807"/>
            <a:ext cx="779767" cy="365125"/>
          </a:xfrm>
        </p:spPr>
        <p:txBody>
          <a:bodyPr/>
          <a:lstStyle/>
          <a:p>
            <a:r>
              <a:rPr lang="en-US" dirty="0"/>
              <a:t>35</a:t>
            </a:r>
          </a:p>
        </p:txBody>
      </p:sp>
      <p:sp>
        <p:nvSpPr>
          <p:cNvPr id="8" name="Rectangle 7"/>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481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normAutofit/>
          </a:bodyPr>
          <a:lstStyle/>
          <a:p>
            <a:r>
              <a:rPr lang="en-US" dirty="0">
                <a:solidFill>
                  <a:srgbClr val="705A6A"/>
                </a:solidFill>
                <a:latin typeface="Yu Gothic Light" panose="020B0300000000000000" pitchFamily="34" charset="-128"/>
                <a:ea typeface="Yu Gothic Light" panose="020B0300000000000000" pitchFamily="34" charset="-128"/>
              </a:rPr>
              <a:t>Press Contacts: SD TV Media</a:t>
            </a:r>
          </a:p>
        </p:txBody>
      </p:sp>
      <p:graphicFrame>
        <p:nvGraphicFramePr>
          <p:cNvPr id="2" name="Table 1"/>
          <p:cNvGraphicFramePr>
            <a:graphicFrameLocks noGrp="1"/>
          </p:cNvGraphicFramePr>
          <p:nvPr>
            <p:extLst>
              <p:ext uri="{D42A27DB-BD31-4B8C-83A1-F6EECF244321}">
                <p14:modId xmlns:p14="http://schemas.microsoft.com/office/powerpoint/2010/main" val="371658850"/>
              </p:ext>
            </p:extLst>
          </p:nvPr>
        </p:nvGraphicFramePr>
        <p:xfrm>
          <a:off x="2627086" y="2656116"/>
          <a:ext cx="7713702" cy="3596768"/>
        </p:xfrm>
        <a:graphic>
          <a:graphicData uri="http://schemas.openxmlformats.org/drawingml/2006/table">
            <a:tbl>
              <a:tblPr firstRow="1" firstCol="1" bandRow="1">
                <a:tableStyleId>{72833802-FEF1-4C79-8D5D-14CF1EAF98D9}</a:tableStyleId>
              </a:tblPr>
              <a:tblGrid>
                <a:gridCol w="1612469">
                  <a:extLst>
                    <a:ext uri="{9D8B030D-6E8A-4147-A177-3AD203B41FA5}">
                      <a16:colId xmlns:a16="http://schemas.microsoft.com/office/drawing/2014/main" val="20000"/>
                    </a:ext>
                  </a:extLst>
                </a:gridCol>
                <a:gridCol w="1597942">
                  <a:extLst>
                    <a:ext uri="{9D8B030D-6E8A-4147-A177-3AD203B41FA5}">
                      <a16:colId xmlns:a16="http://schemas.microsoft.com/office/drawing/2014/main" val="20001"/>
                    </a:ext>
                  </a:extLst>
                </a:gridCol>
                <a:gridCol w="4503291">
                  <a:extLst>
                    <a:ext uri="{9D8B030D-6E8A-4147-A177-3AD203B41FA5}">
                      <a16:colId xmlns:a16="http://schemas.microsoft.com/office/drawing/2014/main" val="20002"/>
                    </a:ext>
                  </a:extLst>
                </a:gridCol>
              </a:tblGrid>
              <a:tr h="249487">
                <a:tc>
                  <a:txBody>
                    <a:bodyPr/>
                    <a:lstStyle/>
                    <a:p>
                      <a:pPr marL="0" marR="0" algn="ctr">
                        <a:spcBef>
                          <a:spcPts val="0"/>
                        </a:spcBef>
                        <a:spcAft>
                          <a:spcPts val="0"/>
                        </a:spcAft>
                        <a:tabLst>
                          <a:tab pos="514350" algn="l"/>
                        </a:tabLst>
                      </a:pPr>
                      <a:r>
                        <a:rPr lang="en-US" sz="1200" dirty="0">
                          <a:effectLst/>
                        </a:rPr>
                        <a:t>Station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14350" algn="l"/>
                        </a:tabLst>
                      </a:pPr>
                      <a:r>
                        <a:rPr lang="en-US" sz="1200">
                          <a:effectLst/>
                        </a:rPr>
                        <a:t>Name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514350" algn="l"/>
                        </a:tabLst>
                      </a:pPr>
                      <a:r>
                        <a:rPr lang="en-US" sz="1200" dirty="0">
                          <a:effectLst/>
                        </a:rPr>
                        <a:t>Email</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183">
                <a:tc>
                  <a:txBody>
                    <a:bodyPr/>
                    <a:lstStyle/>
                    <a:p>
                      <a:pPr marL="0" marR="0">
                        <a:spcBef>
                          <a:spcPts val="0"/>
                        </a:spcBef>
                        <a:spcAft>
                          <a:spcPts val="0"/>
                        </a:spcAft>
                      </a:pPr>
                      <a:r>
                        <a:rPr lang="en-US" sz="1200" spc="20" baseline="0" dirty="0">
                          <a:effectLst/>
                          <a:latin typeface="+mn-lt"/>
                          <a:ea typeface="Yu Gothic Light" panose="020B0300000000000000" pitchFamily="34" charset="-128"/>
                        </a:rPr>
                        <a:t>NBC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dirty="0">
                          <a:effectLst/>
                          <a:latin typeface="+mn-lt"/>
                          <a:ea typeface="Yu Gothic Light" panose="020B0300000000000000" pitchFamily="34" charset="-128"/>
                        </a:rPr>
                        <a:t>Sage </a:t>
                      </a:r>
                      <a:r>
                        <a:rPr lang="en-US" sz="1200" spc="20" baseline="0" dirty="0" err="1">
                          <a:effectLst/>
                          <a:latin typeface="+mn-lt"/>
                          <a:ea typeface="Yu Gothic Light" panose="020B0300000000000000" pitchFamily="34" charset="-128"/>
                        </a:rPr>
                        <a:t>Waetjen</a:t>
                      </a:r>
                      <a:endParaRPr lang="en-US" sz="1200" spc="20" baseline="0" dirty="0">
                        <a:effectLst/>
                        <a:latin typeface="+mn-lt"/>
                        <a:ea typeface="Yu Gothic Light" panose="020B0300000000000000"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spc="20" baseline="0" dirty="0">
                          <a:effectLst/>
                          <a:latin typeface="+mn-lt"/>
                          <a:ea typeface="Yu Gothic Light" panose="020B0300000000000000" pitchFamily="34" charset="-128"/>
                        </a:rPr>
                        <a:t>sage.waetjen@nbcuni.com</a:t>
                      </a:r>
                      <a:r>
                        <a:rPr lang="en-US" sz="1200" spc="20" baseline="0" dirty="0">
                          <a:effectLst/>
                          <a:latin typeface="+mn-lt"/>
                          <a:ea typeface="Yu Gothic Light" panose="020B0300000000000000" pitchFamily="34" charset="-12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183">
                <a:tc>
                  <a:txBody>
                    <a:bodyPr/>
                    <a:lstStyle/>
                    <a:p>
                      <a:pPr marL="0" marR="0">
                        <a:spcBef>
                          <a:spcPts val="0"/>
                        </a:spcBef>
                        <a:spcAft>
                          <a:spcPts val="0"/>
                        </a:spcAft>
                      </a:pPr>
                      <a:r>
                        <a:rPr lang="en-US" sz="1200" spc="20" baseline="0">
                          <a:effectLst/>
                          <a:latin typeface="+mn-lt"/>
                          <a:ea typeface="Yu Gothic Light" panose="020B0300000000000000" pitchFamily="34" charset="-128"/>
                        </a:rPr>
                        <a:t>KGTV</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a:effectLst/>
                          <a:latin typeface="+mn-lt"/>
                          <a:ea typeface="Yu Gothic Light" panose="020B0300000000000000" pitchFamily="34" charset="-128"/>
                        </a:rPr>
                        <a:t>News Desk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spc="20" baseline="0" dirty="0">
                          <a:effectLst/>
                          <a:latin typeface="+mn-lt"/>
                          <a:ea typeface="Yu Gothic Light" panose="020B0300000000000000" pitchFamily="34" charset="-128"/>
                        </a:rPr>
                        <a:t>10news@kgtv.com</a:t>
                      </a:r>
                      <a:r>
                        <a:rPr lang="en-US" sz="1200" spc="20" baseline="0" dirty="0">
                          <a:effectLst/>
                          <a:latin typeface="+mn-lt"/>
                          <a:ea typeface="Yu Gothic Light" panose="020B0300000000000000" pitchFamily="34" charset="-12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183">
                <a:tc>
                  <a:txBody>
                    <a:bodyPr/>
                    <a:lstStyle/>
                    <a:p>
                      <a:pPr marL="0" marR="0">
                        <a:spcBef>
                          <a:spcPts val="0"/>
                        </a:spcBef>
                        <a:spcAft>
                          <a:spcPts val="0"/>
                        </a:spcAft>
                      </a:pPr>
                      <a:r>
                        <a:rPr lang="en-US" sz="1200" spc="20" baseline="0">
                          <a:effectLst/>
                          <a:latin typeface="+mn-lt"/>
                          <a:ea typeface="Yu Gothic Light" panose="020B0300000000000000" pitchFamily="34" charset="-128"/>
                        </a:rPr>
                        <a:t>Fox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a:effectLst/>
                          <a:latin typeface="+mn-lt"/>
                          <a:ea typeface="Yu Gothic Light" panose="020B0300000000000000" pitchFamily="34" charset="-128"/>
                        </a:rPr>
                        <a:t>News Desk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spc="20" baseline="0" dirty="0">
                          <a:effectLst/>
                          <a:latin typeface="+mn-lt"/>
                          <a:ea typeface="Yu Gothic Light" panose="020B0300000000000000" pitchFamily="34" charset="-128"/>
                        </a:rPr>
                        <a:t>news@fox5sandiego.com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8183">
                <a:tc>
                  <a:txBody>
                    <a:bodyPr/>
                    <a:lstStyle/>
                    <a:p>
                      <a:pPr marL="0" marR="0">
                        <a:spcBef>
                          <a:spcPts val="0"/>
                        </a:spcBef>
                        <a:spcAft>
                          <a:spcPts val="0"/>
                        </a:spcAft>
                      </a:pPr>
                      <a:r>
                        <a:rPr lang="en-US" sz="1200" spc="20" baseline="0" dirty="0">
                          <a:effectLst/>
                          <a:latin typeface="+mn-lt"/>
                          <a:ea typeface="Yu Gothic Light" panose="020B0300000000000000" pitchFamily="34" charset="-128"/>
                        </a:rPr>
                        <a:t>KUSI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a:effectLst/>
                          <a:latin typeface="+mn-lt"/>
                          <a:ea typeface="Yu Gothic Light" panose="020B0300000000000000" pitchFamily="34" charset="-128"/>
                        </a:rPr>
                        <a:t>News Desk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spc="20" baseline="0" dirty="0">
                          <a:effectLst/>
                          <a:latin typeface="+mn-lt"/>
                          <a:ea typeface="Yu Gothic Light" panose="020B0300000000000000" pitchFamily="34" charset="-128"/>
                        </a:rPr>
                        <a:t>news@kusi.com</a:t>
                      </a:r>
                      <a:endParaRPr lang="en-US" sz="1200" spc="20" baseline="0" dirty="0">
                        <a:effectLst/>
                        <a:latin typeface="+mn-lt"/>
                        <a:ea typeface="Yu Gothic Light" panose="020B0300000000000000"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8183">
                <a:tc>
                  <a:txBody>
                    <a:bodyPr/>
                    <a:lstStyle/>
                    <a:p>
                      <a:pPr marL="0" marR="0">
                        <a:spcBef>
                          <a:spcPts val="0"/>
                        </a:spcBef>
                        <a:spcAft>
                          <a:spcPts val="0"/>
                        </a:spcAft>
                      </a:pPr>
                      <a:r>
                        <a:rPr lang="en-US" sz="1200" spc="20" baseline="0">
                          <a:effectLst/>
                          <a:latin typeface="+mn-lt"/>
                          <a:ea typeface="Yu Gothic Light" panose="020B0300000000000000" pitchFamily="34" charset="-128"/>
                        </a:rPr>
                        <a:t>KFMB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a:effectLst/>
                          <a:latin typeface="+mn-lt"/>
                          <a:ea typeface="Yu Gothic Light" panose="020B0300000000000000" pitchFamily="34" charset="-128"/>
                        </a:rPr>
                        <a:t>News Desk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spc="20" baseline="0" dirty="0">
                          <a:effectLst/>
                          <a:latin typeface="+mn-lt"/>
                          <a:ea typeface="Yu Gothic Light" panose="020B0300000000000000" pitchFamily="34" charset="-128"/>
                        </a:rPr>
                        <a:t>desk@kfmb.com</a:t>
                      </a:r>
                      <a:endParaRPr lang="en-US" sz="1200" spc="20" baseline="0" dirty="0">
                        <a:effectLst/>
                        <a:latin typeface="+mn-lt"/>
                        <a:ea typeface="Yu Gothic Light" panose="020B0300000000000000"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8183">
                <a:tc>
                  <a:txBody>
                    <a:bodyPr/>
                    <a:lstStyle/>
                    <a:p>
                      <a:pPr marL="0" marR="0">
                        <a:spcBef>
                          <a:spcPts val="0"/>
                        </a:spcBef>
                        <a:spcAft>
                          <a:spcPts val="0"/>
                        </a:spcAft>
                      </a:pPr>
                      <a:r>
                        <a:rPr lang="en-US" sz="1200" spc="20" baseline="0" dirty="0" err="1">
                          <a:effectLst/>
                          <a:latin typeface="+mn-lt"/>
                          <a:ea typeface="Yu Gothic Light" panose="020B0300000000000000" pitchFamily="34" charset="-128"/>
                        </a:rPr>
                        <a:t>Televisa</a:t>
                      </a:r>
                      <a:endParaRPr lang="en-US" sz="1200" spc="20" baseline="0" dirty="0">
                        <a:effectLst/>
                        <a:latin typeface="+mn-lt"/>
                        <a:ea typeface="Yu Gothic Light" panose="020B0300000000000000"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dirty="0" err="1">
                          <a:effectLst/>
                          <a:latin typeface="+mn-lt"/>
                          <a:ea typeface="Yu Gothic Light" panose="020B0300000000000000" pitchFamily="34" charset="-128"/>
                        </a:rPr>
                        <a:t>Marinee</a:t>
                      </a:r>
                      <a:r>
                        <a:rPr lang="en-US" sz="1200" spc="20" baseline="0" dirty="0">
                          <a:effectLst/>
                          <a:latin typeface="+mn-lt"/>
                          <a:ea typeface="Yu Gothic Light" panose="020B0300000000000000" pitchFamily="34" charset="-128"/>
                        </a:rPr>
                        <a:t> Zavala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dirty="0">
                          <a:effectLst/>
                          <a:latin typeface="+mn-lt"/>
                          <a:ea typeface="Yu Gothic Light" panose="020B0300000000000000" pitchFamily="34" charset="-128"/>
                        </a:rPr>
                        <a:t>marinee.zavala@gmail.com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78183">
                <a:tc>
                  <a:txBody>
                    <a:bodyPr/>
                    <a:lstStyle/>
                    <a:p>
                      <a:pPr marL="0" marR="0">
                        <a:spcBef>
                          <a:spcPts val="0"/>
                        </a:spcBef>
                        <a:spcAft>
                          <a:spcPts val="0"/>
                        </a:spcAft>
                      </a:pPr>
                      <a:r>
                        <a:rPr lang="en-US" sz="1200" spc="20" baseline="0" dirty="0" err="1">
                          <a:effectLst/>
                          <a:latin typeface="+mn-lt"/>
                          <a:ea typeface="Yu Gothic Light" panose="020B0300000000000000" pitchFamily="34" charset="-128"/>
                        </a:rPr>
                        <a:t>Entravision</a:t>
                      </a:r>
                      <a:endParaRPr lang="en-US" sz="1200" spc="20" baseline="0" dirty="0">
                        <a:effectLst/>
                        <a:latin typeface="+mn-lt"/>
                        <a:ea typeface="Yu Gothic Light" panose="020B0300000000000000"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dirty="0">
                          <a:effectLst/>
                          <a:latin typeface="+mn-lt"/>
                          <a:ea typeface="Yu Gothic Light" panose="020B0300000000000000" pitchFamily="34" charset="-128"/>
                        </a:rPr>
                        <a:t>Edi Carlos Gonzales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spc="20" baseline="0" dirty="0">
                          <a:effectLst/>
                          <a:latin typeface="+mn-lt"/>
                          <a:ea typeface="Yu Gothic Light" panose="020B0300000000000000" pitchFamily="34" charset="-128"/>
                        </a:rPr>
                        <a:t>cgonzales@entravision.com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Slide Number Placeholder 5"/>
          <p:cNvSpPr>
            <a:spLocks noGrp="1"/>
          </p:cNvSpPr>
          <p:nvPr>
            <p:ph type="sldNum" sz="quarter" idx="12"/>
          </p:nvPr>
        </p:nvSpPr>
        <p:spPr>
          <a:xfrm>
            <a:off x="10724845" y="6135807"/>
            <a:ext cx="779767" cy="365125"/>
          </a:xfrm>
        </p:spPr>
        <p:txBody>
          <a:bodyPr/>
          <a:lstStyle/>
          <a:p>
            <a:r>
              <a:rPr lang="en-US" dirty="0"/>
              <a:t>36</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73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158952" y="1208314"/>
            <a:ext cx="8915399" cy="2262781"/>
          </a:xfrm>
        </p:spPr>
        <p:txBody>
          <a:bodyPr/>
          <a:lstStyle/>
          <a:p>
            <a:r>
              <a:rPr lang="en-US" b="1" dirty="0">
                <a:solidFill>
                  <a:srgbClr val="705A6A"/>
                </a:solidFill>
                <a:latin typeface="Yu Gothic Light" panose="020B0300000000000000" pitchFamily="34" charset="-128"/>
                <a:ea typeface="Yu Gothic Light" panose="020B0300000000000000" pitchFamily="34" charset="-128"/>
              </a:rPr>
              <a:t>Crisis Management</a:t>
            </a:r>
          </a:p>
        </p:txBody>
      </p:sp>
      <p:sp>
        <p:nvSpPr>
          <p:cNvPr id="5" name="Subtitle 4"/>
          <p:cNvSpPr>
            <a:spLocks noGrp="1"/>
          </p:cNvSpPr>
          <p:nvPr>
            <p:ph type="subTitle" idx="1"/>
          </p:nvPr>
        </p:nvSpPr>
        <p:spPr>
          <a:xfrm>
            <a:off x="3857173" y="3471095"/>
            <a:ext cx="8915399" cy="1126283"/>
          </a:xfrm>
        </p:spPr>
        <p:txBody>
          <a:bodyPr>
            <a:normAutofit/>
          </a:bodyPr>
          <a:lstStyle/>
          <a:p>
            <a:r>
              <a:rPr lang="en-US" sz="6000" dirty="0">
                <a:solidFill>
                  <a:srgbClr val="455F51"/>
                </a:solidFill>
                <a:latin typeface="Yu Gothic Light" panose="020B0300000000000000" pitchFamily="34" charset="-128"/>
                <a:ea typeface="Yu Gothic Light" panose="020B0300000000000000" pitchFamily="34" charset="-128"/>
              </a:rPr>
              <a:t>Thank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219" y="5198588"/>
            <a:ext cx="983903" cy="1410147"/>
          </a:xfrm>
          <a:prstGeom prst="rect">
            <a:avLst/>
          </a:prstGeom>
        </p:spPr>
      </p:pic>
      <p:sp>
        <p:nvSpPr>
          <p:cNvPr id="6" name="Rectangle 5"/>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94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Why are schools unique?</a:t>
            </a:r>
          </a:p>
        </p:txBody>
      </p:sp>
      <p:sp>
        <p:nvSpPr>
          <p:cNvPr id="5" name="Subtitle 4"/>
          <p:cNvSpPr>
            <a:spLocks noGrp="1"/>
          </p:cNvSpPr>
          <p:nvPr>
            <p:ph type="subTitle" idx="1"/>
          </p:nvPr>
        </p:nvSpPr>
        <p:spPr>
          <a:xfrm>
            <a:off x="1716741" y="2107882"/>
            <a:ext cx="9144000" cy="3835718"/>
          </a:xfrm>
        </p:spPr>
        <p:txBody>
          <a:bodyPr>
            <a:normAutofit/>
          </a:bodyPr>
          <a:lstStyle/>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Greater community connections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Primary audience is most digitally savvy</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Primary audience may be least mature in understanding what to communicate to whom and when</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Heightened emotional investment due to age and vulnerability of targeted population</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Greater necessity for elected official involvement due to public policy ramifications</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4</a:t>
            </a:r>
          </a:p>
        </p:txBody>
      </p:sp>
      <p:sp>
        <p:nvSpPr>
          <p:cNvPr id="10" name="Rectangle 9"/>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95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Crisis Response</a:t>
            </a:r>
          </a:p>
        </p:txBody>
      </p:sp>
      <p:pic>
        <p:nvPicPr>
          <p:cNvPr id="3" name="Picture 2"/>
          <p:cNvPicPr>
            <a:picLocks noChangeAspect="1"/>
          </p:cNvPicPr>
          <p:nvPr/>
        </p:nvPicPr>
        <p:blipFill>
          <a:blip r:embed="rId2">
            <a:duotone>
              <a:schemeClr val="accent1">
                <a:shade val="45000"/>
                <a:satMod val="135000"/>
              </a:schemeClr>
              <a:prstClr val="white"/>
            </a:duotone>
            <a:lum bright="-9000" contrast="26000"/>
          </a:blip>
          <a:stretch>
            <a:fillRect/>
          </a:stretch>
        </p:blipFill>
        <p:spPr>
          <a:xfrm>
            <a:off x="3451800" y="2087847"/>
            <a:ext cx="5801607" cy="4718309"/>
          </a:xfrm>
          <a:prstGeom prst="rect">
            <a:avLst/>
          </a:prstGeom>
        </p:spPr>
      </p:pic>
      <p:sp>
        <p:nvSpPr>
          <p:cNvPr id="5" name="Slide Number Placeholder 5"/>
          <p:cNvSpPr>
            <a:spLocks noGrp="1"/>
          </p:cNvSpPr>
          <p:nvPr>
            <p:ph type="sldNum" sz="quarter" idx="12"/>
          </p:nvPr>
        </p:nvSpPr>
        <p:spPr>
          <a:xfrm>
            <a:off x="10724845" y="6135807"/>
            <a:ext cx="779767" cy="365125"/>
          </a:xfrm>
        </p:spPr>
        <p:txBody>
          <a:bodyPr/>
          <a:lstStyle/>
          <a:p>
            <a:r>
              <a:rPr lang="en-US" dirty="0"/>
              <a:t>5</a:t>
            </a:r>
          </a:p>
        </p:txBody>
      </p:sp>
      <p:sp>
        <p:nvSpPr>
          <p:cNvPr id="8" name="Rectangle 7"/>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03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5499" y="1687286"/>
            <a:ext cx="8915399" cy="2262781"/>
          </a:xfrm>
        </p:spPr>
        <p:txBody>
          <a:bodyPr>
            <a:normAutofit/>
          </a:bodyPr>
          <a:lstStyle/>
          <a:p>
            <a:pPr algn="ctr"/>
            <a:r>
              <a:rPr lang="en-US" sz="8000" dirty="0">
                <a:solidFill>
                  <a:srgbClr val="705A6A"/>
                </a:solidFill>
                <a:latin typeface="Yu Gothic Light" panose="020B0300000000000000" pitchFamily="34" charset="-128"/>
                <a:ea typeface="Yu Gothic Light" panose="020B0300000000000000" pitchFamily="34" charset="-128"/>
              </a:rPr>
              <a:t>Plan for the Crisis</a:t>
            </a:r>
          </a:p>
        </p:txBody>
      </p:sp>
      <p:sp>
        <p:nvSpPr>
          <p:cNvPr id="5" name="Slide Number Placeholder 5"/>
          <p:cNvSpPr>
            <a:spLocks noGrp="1"/>
          </p:cNvSpPr>
          <p:nvPr>
            <p:ph type="sldNum" sz="quarter" idx="12"/>
          </p:nvPr>
        </p:nvSpPr>
        <p:spPr>
          <a:xfrm>
            <a:off x="10724845" y="6135807"/>
            <a:ext cx="779767" cy="365125"/>
          </a:xfrm>
        </p:spPr>
        <p:txBody>
          <a:bodyPr/>
          <a:lstStyle/>
          <a:p>
            <a:r>
              <a:rPr lang="en-US" dirty="0"/>
              <a:t>6</a:t>
            </a:r>
          </a:p>
        </p:txBody>
      </p:sp>
      <p:sp>
        <p:nvSpPr>
          <p:cNvPr id="7" name="Rectangle 6"/>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0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533861" y="640079"/>
            <a:ext cx="9144000" cy="1223963"/>
          </a:xfrm>
        </p:spPr>
        <p:txBody>
          <a:bodyPr/>
          <a:lstStyle/>
          <a:p>
            <a:r>
              <a:rPr lang="en-US" dirty="0">
                <a:solidFill>
                  <a:srgbClr val="705A6A"/>
                </a:solidFill>
                <a:latin typeface="Yu Gothic Light" panose="020B0300000000000000" pitchFamily="34" charset="-128"/>
                <a:ea typeface="Yu Gothic Light" panose="020B0300000000000000" pitchFamily="34" charset="-128"/>
              </a:rPr>
              <a:t>Make a Plan</a:t>
            </a:r>
          </a:p>
        </p:txBody>
      </p:sp>
      <p:sp>
        <p:nvSpPr>
          <p:cNvPr id="5" name="Subtitle 4"/>
          <p:cNvSpPr>
            <a:spLocks noGrp="1"/>
          </p:cNvSpPr>
          <p:nvPr>
            <p:ph type="subTitle" idx="1"/>
          </p:nvPr>
        </p:nvSpPr>
        <p:spPr>
          <a:xfrm>
            <a:off x="1716741" y="2107882"/>
            <a:ext cx="4945316" cy="3835718"/>
          </a:xfrm>
        </p:spPr>
        <p:txBody>
          <a:bodyPr>
            <a:normAutofit/>
          </a:bodyPr>
          <a:lstStyle/>
          <a:p>
            <a:pPr algn="l"/>
            <a:r>
              <a:rPr lang="en-US" sz="2400" dirty="0">
                <a:solidFill>
                  <a:srgbClr val="455F51"/>
                </a:solidFill>
                <a:latin typeface="Yu Gothic Light" panose="020B0300000000000000" pitchFamily="34" charset="-128"/>
                <a:ea typeface="Yu Gothic Light" panose="020B0300000000000000" pitchFamily="34" charset="-128"/>
              </a:rPr>
              <a:t>Instruct all personnel not to make any statement to any outside party without approval from the district office.</a:t>
            </a:r>
          </a:p>
          <a:p>
            <a:pPr marL="342900" indent="-342900" algn="l">
              <a:buFont typeface="Arial" panose="020B0604020202020204" pitchFamily="34" charset="0"/>
              <a:buChar char="•"/>
            </a:pPr>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7</a:t>
            </a:r>
          </a:p>
        </p:txBody>
      </p:sp>
      <p:pic>
        <p:nvPicPr>
          <p:cNvPr id="9" name="Picture 8" descr="IMG_8350 (2)"/>
          <p:cNvPicPr/>
          <p:nvPr/>
        </p:nvPicPr>
        <p:blipFill>
          <a:blip r:embed="rId2">
            <a:extLst>
              <a:ext uri="{28A0092B-C50C-407E-A947-70E740481C1C}">
                <a14:useLocalDpi xmlns:a14="http://schemas.microsoft.com/office/drawing/2010/main" val="0"/>
              </a:ext>
            </a:extLst>
          </a:blip>
          <a:srcRect/>
          <a:stretch>
            <a:fillRect/>
          </a:stretch>
        </p:blipFill>
        <p:spPr bwMode="auto">
          <a:xfrm>
            <a:off x="7247591" y="1864042"/>
            <a:ext cx="3430270" cy="4185920"/>
          </a:xfrm>
          <a:prstGeom prst="rect">
            <a:avLst/>
          </a:prstGeom>
          <a:noFill/>
          <a:ln>
            <a:solidFill>
              <a:srgbClr val="705A6A"/>
            </a:solidFill>
          </a:ln>
        </p:spPr>
      </p:pic>
      <p:sp>
        <p:nvSpPr>
          <p:cNvPr id="10" name="Rectangle 9"/>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81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444812" y="640079"/>
            <a:ext cx="10945905" cy="1223963"/>
          </a:xfrm>
        </p:spPr>
        <p:txBody>
          <a:bodyPr>
            <a:normAutofit/>
          </a:bodyPr>
          <a:lstStyle/>
          <a:p>
            <a:r>
              <a:rPr lang="en-US" dirty="0">
                <a:solidFill>
                  <a:srgbClr val="705A6A"/>
                </a:solidFill>
                <a:latin typeface="Yu Gothic Light" panose="020B0300000000000000" pitchFamily="34" charset="-128"/>
                <a:ea typeface="Yu Gothic Light" panose="020B0300000000000000" pitchFamily="34" charset="-128"/>
              </a:rPr>
              <a:t>Establishing a Command Center</a:t>
            </a:r>
          </a:p>
        </p:txBody>
      </p:sp>
      <p:sp>
        <p:nvSpPr>
          <p:cNvPr id="5" name="Subtitle 4"/>
          <p:cNvSpPr>
            <a:spLocks noGrp="1"/>
          </p:cNvSpPr>
          <p:nvPr>
            <p:ph type="subTitle" idx="1"/>
          </p:nvPr>
        </p:nvSpPr>
        <p:spPr>
          <a:xfrm>
            <a:off x="1716741" y="2107882"/>
            <a:ext cx="9144000" cy="4857694"/>
          </a:xfrm>
        </p:spPr>
        <p:txBody>
          <a:bodyPr>
            <a:normAutofit/>
          </a:bodyPr>
          <a:lstStyle/>
          <a:p>
            <a:pPr algn="l"/>
            <a:r>
              <a:rPr lang="en-US" sz="2800" dirty="0">
                <a:solidFill>
                  <a:srgbClr val="455F51"/>
                </a:solidFill>
                <a:latin typeface="Yu Gothic Light" panose="020B0300000000000000" pitchFamily="34" charset="-128"/>
                <a:ea typeface="Yu Gothic Light" panose="020B0300000000000000" pitchFamily="34" charset="-128"/>
              </a:rPr>
              <a:t>Decide the location of your crisis hub in advance.</a:t>
            </a:r>
          </a:p>
          <a:p>
            <a:pPr algn="l"/>
            <a:endParaRPr lang="en-US" dirty="0">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8</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410" r="24909" b="27197"/>
          <a:stretch/>
        </p:blipFill>
        <p:spPr>
          <a:xfrm>
            <a:off x="3093843" y="3001569"/>
            <a:ext cx="6389795" cy="3079917"/>
          </a:xfrm>
          <a:prstGeom prst="rect">
            <a:avLst/>
          </a:prstGeom>
        </p:spPr>
      </p:pic>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38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3"/>
          <p:cNvSpPr>
            <a:spLocks noGrp="1"/>
          </p:cNvSpPr>
          <p:nvPr>
            <p:ph type="ctrTitle"/>
          </p:nvPr>
        </p:nvSpPr>
        <p:spPr>
          <a:xfrm>
            <a:off x="1459327" y="640079"/>
            <a:ext cx="10945905" cy="1223963"/>
          </a:xfrm>
        </p:spPr>
        <p:txBody>
          <a:bodyPr>
            <a:normAutofit/>
          </a:bodyPr>
          <a:lstStyle/>
          <a:p>
            <a:r>
              <a:rPr lang="en-US" dirty="0">
                <a:solidFill>
                  <a:srgbClr val="705A6A"/>
                </a:solidFill>
                <a:latin typeface="Yu Gothic Light" panose="020B0300000000000000" pitchFamily="34" charset="-128"/>
                <a:ea typeface="Yu Gothic Light" panose="020B0300000000000000" pitchFamily="34" charset="-128"/>
              </a:rPr>
              <a:t>Command Center Resources</a:t>
            </a:r>
          </a:p>
        </p:txBody>
      </p:sp>
      <p:sp>
        <p:nvSpPr>
          <p:cNvPr id="5" name="Subtitle 4"/>
          <p:cNvSpPr>
            <a:spLocks noGrp="1"/>
          </p:cNvSpPr>
          <p:nvPr>
            <p:ph type="subTitle" idx="1"/>
          </p:nvPr>
        </p:nvSpPr>
        <p:spPr>
          <a:xfrm>
            <a:off x="1716741" y="2107882"/>
            <a:ext cx="9144000" cy="4857694"/>
          </a:xfrm>
        </p:spPr>
        <p:txBody>
          <a:bodyPr>
            <a:normAutofit/>
          </a:bodyPr>
          <a:lstStyle/>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Dedicated telephones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Webmaster access to school’s website to post updates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Webmaster access to school’s social media channels to post updates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Hard copies of emergency response and crisis communications plans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Site and building diagrams</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Forms for documenting events as they unfold</a:t>
            </a:r>
          </a:p>
          <a:p>
            <a:pPr marL="342900" indent="-342900" algn="l">
              <a:buFont typeface="Arial" panose="020B0604020202020204" pitchFamily="34" charset="0"/>
              <a:buChar char="•"/>
            </a:pPr>
            <a:r>
              <a:rPr lang="en-US" sz="2400" dirty="0">
                <a:solidFill>
                  <a:srgbClr val="455F51"/>
                </a:solidFill>
                <a:latin typeface="Yu Gothic Light" panose="020B0300000000000000" pitchFamily="34" charset="-128"/>
                <a:ea typeface="Yu Gothic Light" panose="020B0300000000000000" pitchFamily="34" charset="-128"/>
              </a:rPr>
              <a:t>Note taking tools: pens/pencils, paper, clipboards</a:t>
            </a:r>
          </a:p>
          <a:p>
            <a:pPr algn="l"/>
            <a:endParaRPr lang="en-US" dirty="0">
              <a:latin typeface="Yu Gothic Light" panose="020B0300000000000000" pitchFamily="34" charset="-128"/>
              <a:ea typeface="Yu Gothic Light" panose="020B0300000000000000" pitchFamily="34" charset="-128"/>
            </a:endParaRPr>
          </a:p>
          <a:p>
            <a:pPr algn="l"/>
            <a:endParaRPr lang="en-US" dirty="0">
              <a:latin typeface="Yu Gothic Light" panose="020B0300000000000000" pitchFamily="34" charset="-128"/>
              <a:ea typeface="Yu Gothic Light" panose="020B0300000000000000" pitchFamily="34" charset="-128"/>
            </a:endParaRPr>
          </a:p>
        </p:txBody>
      </p:sp>
      <p:sp>
        <p:nvSpPr>
          <p:cNvPr id="6" name="Slide Number Placeholder 5"/>
          <p:cNvSpPr>
            <a:spLocks noGrp="1"/>
          </p:cNvSpPr>
          <p:nvPr>
            <p:ph type="sldNum" sz="quarter" idx="12"/>
          </p:nvPr>
        </p:nvSpPr>
        <p:spPr>
          <a:xfrm>
            <a:off x="10724845" y="6135807"/>
            <a:ext cx="779767" cy="365125"/>
          </a:xfrm>
        </p:spPr>
        <p:txBody>
          <a:bodyPr/>
          <a:lstStyle/>
          <a:p>
            <a:r>
              <a:rPr lang="en-US" dirty="0"/>
              <a:t>9</a:t>
            </a:r>
          </a:p>
        </p:txBody>
      </p:sp>
      <p:sp>
        <p:nvSpPr>
          <p:cNvPr id="9" name="Rectangle 8"/>
          <p:cNvSpPr/>
          <p:nvPr/>
        </p:nvSpPr>
        <p:spPr>
          <a:xfrm>
            <a:off x="0" y="0"/>
            <a:ext cx="159657" cy="6858000"/>
          </a:xfrm>
          <a:prstGeom prst="rect">
            <a:avLst/>
          </a:prstGeom>
          <a:solidFill>
            <a:srgbClr val="75C044"/>
          </a:solidFill>
          <a:ln>
            <a:solidFill>
              <a:srgbClr val="75C0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339669"/>
      </p:ext>
    </p:extLst>
  </p:cSld>
  <p:clrMapOvr>
    <a:masterClrMapping/>
  </p:clrMapOvr>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1099</TotalTime>
  <Words>2148</Words>
  <Application>Microsoft Office PowerPoint</Application>
  <PresentationFormat>Widescreen</PresentationFormat>
  <Paragraphs>279</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Yu Gothic Light</vt:lpstr>
      <vt:lpstr>Arial</vt:lpstr>
      <vt:lpstr>Calibri</vt:lpstr>
      <vt:lpstr>Century Gothic</vt:lpstr>
      <vt:lpstr>Times New Roman</vt:lpstr>
      <vt:lpstr>Wingdings 3</vt:lpstr>
      <vt:lpstr>Wisp</vt:lpstr>
      <vt:lpstr>Crisis Management</vt:lpstr>
      <vt:lpstr>Crisis Management</vt:lpstr>
      <vt:lpstr>Overview</vt:lpstr>
      <vt:lpstr>Why are schools unique?</vt:lpstr>
      <vt:lpstr>Crisis Response</vt:lpstr>
      <vt:lpstr>Plan for the Crisis</vt:lpstr>
      <vt:lpstr>Make a Plan</vt:lpstr>
      <vt:lpstr>Establishing a Command Center</vt:lpstr>
      <vt:lpstr>Command Center Resources</vt:lpstr>
      <vt:lpstr>Family Notifications</vt:lpstr>
      <vt:lpstr>Investigation</vt:lpstr>
      <vt:lpstr>Control the Scene</vt:lpstr>
      <vt:lpstr>Preserve Evidence</vt:lpstr>
      <vt:lpstr>Identify Witnesses</vt:lpstr>
      <vt:lpstr>Interview Witnesses</vt:lpstr>
      <vt:lpstr>Video or Photograph the Scene</vt:lpstr>
      <vt:lpstr>Sketch the Scene</vt:lpstr>
      <vt:lpstr>Complete Incident Report</vt:lpstr>
      <vt:lpstr>Complete Lessons Learned</vt:lpstr>
      <vt:lpstr>Media  Management</vt:lpstr>
      <vt:lpstr>PowerPoint Presentation</vt:lpstr>
      <vt:lpstr>Potential Audiences</vt:lpstr>
      <vt:lpstr>Press Conference Process</vt:lpstr>
      <vt:lpstr>Did You Know?</vt:lpstr>
      <vt:lpstr>Press Conference Organization</vt:lpstr>
      <vt:lpstr>Public Statement: Where to start?</vt:lpstr>
      <vt:lpstr>Sample Statement: 1st Press Conference</vt:lpstr>
      <vt:lpstr>Sample Statement: 2nd Press Conference</vt:lpstr>
      <vt:lpstr>Sample Statement: Key Messaging</vt:lpstr>
      <vt:lpstr>Tips &amp; Techniques for Spokesperson</vt:lpstr>
      <vt:lpstr>Techniques for Non-Verbal Preparation</vt:lpstr>
      <vt:lpstr>Techniques for Non-Verbal Preparation</vt:lpstr>
      <vt:lpstr>Media Myths</vt:lpstr>
      <vt:lpstr>Media Myths</vt:lpstr>
      <vt:lpstr>Press Contacts: SD Print Media</vt:lpstr>
      <vt:lpstr>Press Contacts: SD TV Media</vt:lpstr>
      <vt:lpstr>Crisis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Management</dc:title>
  <dc:creator>Leah Hardwick</dc:creator>
  <cp:lastModifiedBy>Laura Ginella</cp:lastModifiedBy>
  <cp:revision>46</cp:revision>
  <dcterms:created xsi:type="dcterms:W3CDTF">2019-03-20T21:32:53Z</dcterms:created>
  <dcterms:modified xsi:type="dcterms:W3CDTF">2019-04-04T16:20:08Z</dcterms:modified>
</cp:coreProperties>
</file>