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6" r:id="rId6"/>
    <p:sldId id="259" r:id="rId7"/>
    <p:sldId id="268" r:id="rId8"/>
    <p:sldId id="260" r:id="rId9"/>
    <p:sldId id="269" r:id="rId10"/>
    <p:sldId id="261" r:id="rId11"/>
    <p:sldId id="270" r:id="rId12"/>
    <p:sldId id="262" r:id="rId13"/>
    <p:sldId id="271" r:id="rId14"/>
    <p:sldId id="263" r:id="rId15"/>
    <p:sldId id="272"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41" d="100"/>
          <a:sy n="41" d="100"/>
        </p:scale>
        <p:origin x="7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A816D8-50CF-4C6A-90D0-2969F617C05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217329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816D8-50CF-4C6A-90D0-2969F617C05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392296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816D8-50CF-4C6A-90D0-2969F617C05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14420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816D8-50CF-4C6A-90D0-2969F617C05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194086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A816D8-50CF-4C6A-90D0-2969F617C05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210886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816D8-50CF-4C6A-90D0-2969F617C05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401969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816D8-50CF-4C6A-90D0-2969F617C05A}" type="datetimeFigureOut">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24644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816D8-50CF-4C6A-90D0-2969F617C05A}"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427980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816D8-50CF-4C6A-90D0-2969F617C05A}" type="datetimeFigureOut">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68407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816D8-50CF-4C6A-90D0-2969F617C05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360815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816D8-50CF-4C6A-90D0-2969F617C05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514DB-A52A-43CF-8626-1F976BBD29CA}" type="slidenum">
              <a:rPr lang="en-US" smtClean="0"/>
              <a:t>‹#›</a:t>
            </a:fld>
            <a:endParaRPr lang="en-US"/>
          </a:p>
        </p:txBody>
      </p:sp>
    </p:spTree>
    <p:extLst>
      <p:ext uri="{BB962C8B-B14F-4D97-AF65-F5344CB8AC3E}">
        <p14:creationId xmlns:p14="http://schemas.microsoft.com/office/powerpoint/2010/main" val="361434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816D8-50CF-4C6A-90D0-2969F617C05A}" type="datetimeFigureOut">
              <a:rPr lang="en-US" smtClean="0"/>
              <a:t>11/28/2017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514DB-A52A-43CF-8626-1F976BBD29CA}" type="slidenum">
              <a:rPr lang="en-US" smtClean="0"/>
              <a:t>‹#›</a:t>
            </a:fld>
            <a:endParaRPr lang="en-US"/>
          </a:p>
        </p:txBody>
      </p:sp>
    </p:spTree>
    <p:extLst>
      <p:ext uri="{BB962C8B-B14F-4D97-AF65-F5344CB8AC3E}">
        <p14:creationId xmlns:p14="http://schemas.microsoft.com/office/powerpoint/2010/main" val="49929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cnametag.com/product/1065/name-tag-holders-green-clip" TargetMode="External"/><Relationship Id="rId2" Type="http://schemas.openxmlformats.org/officeDocument/2006/relationships/hyperlink" Target="mailto:ajewel@appinc.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CHECKLIST OF ACTIONS</a:t>
            </a:r>
          </a:p>
        </p:txBody>
      </p:sp>
      <p:sp>
        <p:nvSpPr>
          <p:cNvPr id="3" name="Subtitle 2"/>
          <p:cNvSpPr>
            <a:spLocks noGrp="1"/>
          </p:cNvSpPr>
          <p:nvPr>
            <p:ph type="subTitle" idx="1"/>
          </p:nvPr>
        </p:nvSpPr>
        <p:spPr/>
        <p:txBody>
          <a:bodyPr>
            <a:normAutofit/>
          </a:bodyPr>
          <a:lstStyle/>
          <a:p>
            <a:r>
              <a:rPr lang="en-US" sz="4800" b="1" dirty="0"/>
              <a:t>Individual and Family or Community</a:t>
            </a:r>
          </a:p>
        </p:txBody>
      </p:sp>
    </p:spTree>
    <p:extLst>
      <p:ext uri="{BB962C8B-B14F-4D97-AF65-F5344CB8AC3E}">
        <p14:creationId xmlns:p14="http://schemas.microsoft.com/office/powerpoint/2010/main" val="69860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6A4-5974-4AF5-89AF-CA7B6DBC6761}"/>
              </a:ext>
            </a:extLst>
          </p:cNvPr>
          <p:cNvSpPr>
            <a:spLocks noGrp="1"/>
          </p:cNvSpPr>
          <p:nvPr>
            <p:ph type="title"/>
          </p:nvPr>
        </p:nvSpPr>
        <p:spPr>
          <a:xfrm>
            <a:off x="1931014" y="713669"/>
            <a:ext cx="10515600" cy="2074136"/>
          </a:xfrm>
        </p:spPr>
        <p:txBody>
          <a:bodyPr>
            <a:normAutofit fontScale="90000"/>
          </a:bodyPr>
          <a:lstStyle/>
          <a:p>
            <a:r>
              <a:rPr lang="en-US" b="1" dirty="0"/>
              <a:t>Eco Friendly – Sustainable practices    Environmental Stewardship Presentation                                  </a:t>
            </a:r>
            <a:r>
              <a:rPr lang="en-US" sz="3600" b="1" dirty="0"/>
              <a:t>PASTORAL CENTER SAN DIEGO DIOCESE.</a:t>
            </a:r>
            <a:br>
              <a:rPr lang="en-US" dirty="0"/>
            </a:br>
            <a:endParaRPr lang="en-US" dirty="0"/>
          </a:p>
        </p:txBody>
      </p:sp>
      <p:sp>
        <p:nvSpPr>
          <p:cNvPr id="3" name="Content Placeholder 2">
            <a:extLst>
              <a:ext uri="{FF2B5EF4-FFF2-40B4-BE49-F238E27FC236}">
                <a16:creationId xmlns:a16="http://schemas.microsoft.com/office/drawing/2014/main" id="{38E111AC-B2F2-4E31-ACB8-19E223B3A8AA}"/>
              </a:ext>
            </a:extLst>
          </p:cNvPr>
          <p:cNvSpPr>
            <a:spLocks noGrp="1"/>
          </p:cNvSpPr>
          <p:nvPr>
            <p:ph idx="1"/>
          </p:nvPr>
        </p:nvSpPr>
        <p:spPr>
          <a:xfrm>
            <a:off x="838200" y="2408663"/>
            <a:ext cx="10515600" cy="3768300"/>
          </a:xfrm>
        </p:spPr>
        <p:txBody>
          <a:bodyPr/>
          <a:lstStyle/>
          <a:p>
            <a:r>
              <a:rPr lang="en-US" sz="3600" b="1" dirty="0"/>
              <a:t>- </a:t>
            </a:r>
            <a:r>
              <a:rPr lang="en-US" b="1" dirty="0"/>
              <a:t>Go Paperless</a:t>
            </a:r>
            <a:r>
              <a:rPr lang="en-US" dirty="0"/>
              <a:t> – Use apps, QR codes, and websites to save paper. Also, make sure to put your agenda online!</a:t>
            </a:r>
          </a:p>
          <a:p>
            <a:pPr marL="457200" lvl="0" indent="-457200">
              <a:buFontTx/>
              <a:buChar char="-"/>
            </a:pPr>
            <a:r>
              <a:rPr lang="en-US" b="1" dirty="0"/>
              <a:t>No more plastic</a:t>
            </a:r>
            <a:r>
              <a:rPr lang="en-US" dirty="0"/>
              <a:t> – Don’t hand out plastic water bottles and individually wrapped items to participants, instead place                    </a:t>
            </a:r>
          </a:p>
          <a:p>
            <a:pPr lvl="0"/>
            <a:r>
              <a:rPr lang="en-US" dirty="0"/>
              <a:t>   glasses and water pitchers in the meeting space. Don’t order bottled waters at your event.</a:t>
            </a:r>
          </a:p>
          <a:p>
            <a:endParaRPr lang="en-US" dirty="0"/>
          </a:p>
        </p:txBody>
      </p:sp>
    </p:spTree>
    <p:extLst>
      <p:ext uri="{BB962C8B-B14F-4D97-AF65-F5344CB8AC3E}">
        <p14:creationId xmlns:p14="http://schemas.microsoft.com/office/powerpoint/2010/main" val="366587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4" descr="https://s-media-cache-ak0.pinimg.com/736x/47/21/cf/4721cf440cceb678714116d29f4ad265.jpg">
            <a:extLst>
              <a:ext uri="{FF2B5EF4-FFF2-40B4-BE49-F238E27FC236}">
                <a16:creationId xmlns:a16="http://schemas.microsoft.com/office/drawing/2014/main" id="{CDBAFCDB-B5E0-476E-8406-F4C0711C64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2" b="11491"/>
          <a:stretch/>
        </p:blipFill>
        <p:spPr bwMode="auto">
          <a:xfrm>
            <a:off x="1419727" y="985838"/>
            <a:ext cx="9408694" cy="486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082C1-6EEF-4E17-8E65-1109470A4A62}"/>
              </a:ext>
            </a:extLst>
          </p:cNvPr>
          <p:cNvSpPr>
            <a:spLocks noGrp="1"/>
          </p:cNvSpPr>
          <p:nvPr>
            <p:ph idx="1"/>
          </p:nvPr>
        </p:nvSpPr>
        <p:spPr>
          <a:xfrm>
            <a:off x="838200" y="735980"/>
            <a:ext cx="10515600" cy="5440983"/>
          </a:xfrm>
        </p:spPr>
        <p:txBody>
          <a:bodyPr/>
          <a:lstStyle/>
          <a:p>
            <a:pPr lvl="0"/>
            <a:r>
              <a:rPr lang="en-US" sz="3200" b="1" dirty="0"/>
              <a:t>Go Local</a:t>
            </a:r>
            <a:r>
              <a:rPr lang="en-US" sz="3200" dirty="0"/>
              <a:t> – Serve local food and beverages to decrease your carbon footprint.</a:t>
            </a:r>
          </a:p>
          <a:p>
            <a:pPr lvl="0"/>
            <a:r>
              <a:rPr lang="en-US" sz="3200" b="1" dirty="0"/>
              <a:t>Separate Trash and Recyclables</a:t>
            </a:r>
            <a:r>
              <a:rPr lang="en-US" sz="3200" dirty="0"/>
              <a:t> – Place recycling bins next to trash cans for easily depositing the odd plastic bottle that slips into the meeting.</a:t>
            </a:r>
          </a:p>
          <a:p>
            <a:pPr lvl="0"/>
            <a:r>
              <a:rPr lang="en-US" sz="3200" b="1" dirty="0"/>
              <a:t>Reduce</a:t>
            </a:r>
            <a:r>
              <a:rPr lang="en-US" sz="3200" dirty="0"/>
              <a:t> -Incorporate hors d'oeuvres that don't require utensils to eat. </a:t>
            </a:r>
          </a:p>
          <a:p>
            <a:pPr lvl="0"/>
            <a:r>
              <a:rPr lang="en-US" sz="3200" b="1" dirty="0"/>
              <a:t>Demonstrate good practices</a:t>
            </a:r>
            <a:r>
              <a:rPr lang="en-US" sz="3200" dirty="0"/>
              <a:t> - Only use ecofriendly plates and utensils that are made from plant starch that breakdown quickly in landfills.  Use napkins made from recycled content. </a:t>
            </a:r>
          </a:p>
          <a:p>
            <a:endParaRPr lang="en-US" dirty="0"/>
          </a:p>
        </p:txBody>
      </p:sp>
    </p:spTree>
    <p:extLst>
      <p:ext uri="{BB962C8B-B14F-4D97-AF65-F5344CB8AC3E}">
        <p14:creationId xmlns:p14="http://schemas.microsoft.com/office/powerpoint/2010/main" val="242415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Content Placeholder 4" descr="A picture containing table, indoor, cup&#10;&#10;Description generated with very high confidence">
            <a:extLst>
              <a:ext uri="{FF2B5EF4-FFF2-40B4-BE49-F238E27FC236}">
                <a16:creationId xmlns:a16="http://schemas.microsoft.com/office/drawing/2014/main" id="{E84539FB-FDE1-4F1A-B5CF-E362D85F21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1624" y="890589"/>
            <a:ext cx="5517765" cy="5231916"/>
          </a:xfrm>
        </p:spPr>
      </p:pic>
      <p:pic>
        <p:nvPicPr>
          <p:cNvPr id="7" name="Picture 6" descr="A close up of a sign&#10;&#10;Description generated with very high confidence">
            <a:extLst>
              <a:ext uri="{FF2B5EF4-FFF2-40B4-BE49-F238E27FC236}">
                <a16:creationId xmlns:a16="http://schemas.microsoft.com/office/drawing/2014/main" id="{D09FA0E7-D61F-42B7-BB54-BE7ACE2C6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21" y="890589"/>
            <a:ext cx="4007227" cy="5231916"/>
          </a:xfrm>
          <a:prstGeom prst="rect">
            <a:avLst/>
          </a:prstGeom>
        </p:spPr>
      </p:pic>
    </p:spTree>
    <p:extLst>
      <p:ext uri="{BB962C8B-B14F-4D97-AF65-F5344CB8AC3E}">
        <p14:creationId xmlns:p14="http://schemas.microsoft.com/office/powerpoint/2010/main" val="24673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C651F-ABB9-4DB3-8982-D92C84D3ECDA}"/>
              </a:ext>
            </a:extLst>
          </p:cNvPr>
          <p:cNvSpPr>
            <a:spLocks noGrp="1"/>
          </p:cNvSpPr>
          <p:nvPr>
            <p:ph idx="1"/>
          </p:nvPr>
        </p:nvSpPr>
        <p:spPr>
          <a:xfrm>
            <a:off x="838200" y="892098"/>
            <a:ext cx="10515600" cy="5284865"/>
          </a:xfrm>
        </p:spPr>
        <p:txBody>
          <a:bodyPr/>
          <a:lstStyle/>
          <a:p>
            <a:pPr lvl="0"/>
            <a:r>
              <a:rPr lang="en-US" sz="3200" b="1" dirty="0"/>
              <a:t>Walk the Talk</a:t>
            </a:r>
            <a:r>
              <a:rPr lang="en-US" sz="3200" dirty="0"/>
              <a:t> Dress event staffers in organic cotton t-shirts</a:t>
            </a:r>
          </a:p>
          <a:p>
            <a:pPr lvl="0"/>
            <a:r>
              <a:rPr lang="en-US" sz="3200" b="1" dirty="0"/>
              <a:t>Save Paper and ink</a:t>
            </a:r>
            <a:r>
              <a:rPr lang="en-US" sz="3200" dirty="0"/>
              <a:t> -Eliminate printed handouts.  Ask folks to submit their email addresses on the back of their nametags to receive notes and presentations from the meeting</a:t>
            </a:r>
          </a:p>
          <a:p>
            <a:pPr lvl="0"/>
            <a:r>
              <a:rPr lang="en-US" sz="3200" b="1" dirty="0"/>
              <a:t>Partner with Global Disposable</a:t>
            </a:r>
            <a:r>
              <a:rPr lang="en-US" sz="3200" dirty="0"/>
              <a:t> for a green event planning.</a:t>
            </a:r>
          </a:p>
          <a:p>
            <a:pPr lvl="0"/>
            <a:r>
              <a:rPr lang="en-US" sz="3200" b="1" dirty="0"/>
              <a:t>Get help from Vendors</a:t>
            </a:r>
            <a:r>
              <a:rPr lang="en-US" sz="3200" dirty="0"/>
              <a:t> - Make them aware that you are looking for opportunities to incorporate sustainable practices and ask them to do the same.</a:t>
            </a:r>
          </a:p>
          <a:p>
            <a:r>
              <a:rPr lang="en-US" sz="3200" b="1" dirty="0"/>
              <a:t>Low hanging fruit</a:t>
            </a:r>
            <a:r>
              <a:rPr lang="en-US" sz="3200" dirty="0"/>
              <a:t> -Use biodegradable reusable PVC name tag holders and name tags made from recycled paper </a:t>
            </a:r>
          </a:p>
          <a:p>
            <a:pPr marL="0" indent="0">
              <a:buNone/>
            </a:pPr>
            <a:endParaRPr lang="en-US" dirty="0"/>
          </a:p>
        </p:txBody>
      </p:sp>
    </p:spTree>
    <p:extLst>
      <p:ext uri="{BB962C8B-B14F-4D97-AF65-F5344CB8AC3E}">
        <p14:creationId xmlns:p14="http://schemas.microsoft.com/office/powerpoint/2010/main" val="168982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2" descr="Image result for live sustainably">
            <a:extLst>
              <a:ext uri="{FF2B5EF4-FFF2-40B4-BE49-F238E27FC236}">
                <a16:creationId xmlns:a16="http://schemas.microsoft.com/office/drawing/2014/main" id="{A2A8FB7C-0F08-4138-8F8C-9595158829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7606" y="1120775"/>
            <a:ext cx="97536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6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37B8C-818B-4ACE-88D4-CAA8D16F8311}"/>
              </a:ext>
            </a:extLst>
          </p:cNvPr>
          <p:cNvSpPr>
            <a:spLocks noGrp="1"/>
          </p:cNvSpPr>
          <p:nvPr>
            <p:ph idx="1"/>
          </p:nvPr>
        </p:nvSpPr>
        <p:spPr>
          <a:xfrm>
            <a:off x="838200" y="780585"/>
            <a:ext cx="10515600" cy="5396378"/>
          </a:xfrm>
        </p:spPr>
        <p:txBody>
          <a:bodyPr>
            <a:normAutofit lnSpcReduction="10000"/>
          </a:bodyPr>
          <a:lstStyle/>
          <a:p>
            <a:pPr lvl="0"/>
            <a:r>
              <a:rPr lang="en-US" sz="3200" b="1" dirty="0"/>
              <a:t>Show results</a:t>
            </a:r>
            <a:r>
              <a:rPr lang="en-US" sz="3200" dirty="0"/>
              <a:t> - Display current data of energy produced by the solar system</a:t>
            </a:r>
          </a:p>
          <a:p>
            <a:r>
              <a:rPr lang="en-US" sz="3200" b="1" dirty="0"/>
              <a:t>TO ORDER MATERIALS OF GET PRICES ON ECO</a:t>
            </a:r>
            <a:r>
              <a:rPr lang="en-US" sz="3200" dirty="0"/>
              <a:t>-</a:t>
            </a:r>
            <a:r>
              <a:rPr lang="en-US" sz="3200" b="1" dirty="0"/>
              <a:t>FRIENDLY MATERIALS email </a:t>
            </a:r>
            <a:r>
              <a:rPr lang="en-US" sz="3200" b="1" u="sng" dirty="0">
                <a:hlinkClick r:id="rId2"/>
              </a:rPr>
              <a:t>ajewel@appinc.com</a:t>
            </a:r>
            <a:r>
              <a:rPr lang="en-US" sz="3200" b="1" dirty="0"/>
              <a:t> Prices range from 2 to 17 cents for objects bought in containers or bulk.</a:t>
            </a:r>
          </a:p>
          <a:p>
            <a:endParaRPr lang="en-US" sz="3200" b="1" dirty="0"/>
          </a:p>
          <a:p>
            <a:r>
              <a:rPr lang="en-US" sz="3200" u="sng" dirty="0">
                <a:hlinkClick r:id="rId3"/>
              </a:rPr>
              <a:t>http://www.pcnametag.com/product/1065/name-tag-holders-green-clip</a:t>
            </a:r>
            <a:endParaRPr lang="en-US" sz="3200" u="sng" dirty="0"/>
          </a:p>
          <a:p>
            <a:pPr marL="0" indent="0">
              <a:buNone/>
            </a:pPr>
            <a:endParaRPr lang="en-US" sz="3200" u="sng" dirty="0"/>
          </a:p>
          <a:p>
            <a:r>
              <a:rPr lang="en-US" sz="3200" dirty="0">
                <a:effectLst>
                  <a:outerShdw blurRad="38100" dist="38100" dir="2700000" algn="tl">
                    <a:srgbClr val="000000">
                      <a:alpha val="43137"/>
                    </a:srgbClr>
                  </a:outerShdw>
                </a:effectLst>
              </a:rPr>
              <a:t>Submitted by John </a:t>
            </a:r>
            <a:r>
              <a:rPr lang="en-US" sz="3200" dirty="0" err="1">
                <a:effectLst>
                  <a:outerShdw blurRad="38100" dist="38100" dir="2700000" algn="tl">
                    <a:srgbClr val="000000">
                      <a:alpha val="43137"/>
                    </a:srgbClr>
                  </a:outerShdw>
                </a:effectLst>
              </a:rPr>
              <a:t>Ohle</a:t>
            </a:r>
            <a:r>
              <a:rPr lang="en-US" sz="3200" dirty="0">
                <a:effectLst>
                  <a:outerShdw blurRad="38100" dist="38100" dir="2700000" algn="tl">
                    <a:srgbClr val="000000">
                      <a:alpha val="43137"/>
                    </a:srgbClr>
                  </a:outerShdw>
                </a:effectLst>
              </a:rPr>
              <a:t> Our Mother of Confidence Parish 8/28/2017</a:t>
            </a:r>
          </a:p>
          <a:p>
            <a:pPr marL="0" indent="0">
              <a:buNone/>
            </a:pPr>
            <a:endParaRPr lang="en-US" dirty="0"/>
          </a:p>
        </p:txBody>
      </p:sp>
    </p:spTree>
    <p:extLst>
      <p:ext uri="{BB962C8B-B14F-4D97-AF65-F5344CB8AC3E}">
        <p14:creationId xmlns:p14="http://schemas.microsoft.com/office/powerpoint/2010/main" val="159575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FC740-E981-41C0-8B1C-10A70BE9321E}"/>
              </a:ext>
            </a:extLst>
          </p:cNvPr>
          <p:cNvSpPr>
            <a:spLocks noGrp="1"/>
          </p:cNvSpPr>
          <p:nvPr>
            <p:ph idx="1"/>
          </p:nvPr>
        </p:nvSpPr>
        <p:spPr>
          <a:xfrm>
            <a:off x="838200" y="746449"/>
            <a:ext cx="10515600" cy="5430514"/>
          </a:xfrm>
        </p:spPr>
        <p:txBody>
          <a:bodyPr/>
          <a:lstStyle/>
          <a:p>
            <a:r>
              <a:rPr lang="en-US" b="1" u="sng" dirty="0"/>
              <a:t>THE EIGHT FACES OF “SUSTAINABILITY</a:t>
            </a:r>
            <a:r>
              <a:rPr lang="en-US" b="1" dirty="0"/>
              <a:t>”</a:t>
            </a:r>
            <a:endParaRPr lang="en-US" dirty="0"/>
          </a:p>
          <a:p>
            <a:pPr marL="0" indent="0">
              <a:buNone/>
            </a:pPr>
            <a:endParaRPr lang="en-US" dirty="0"/>
          </a:p>
          <a:p>
            <a:pPr lvl="0"/>
            <a:r>
              <a:rPr lang="en-US" b="1" dirty="0"/>
              <a:t>NO POVERTY</a:t>
            </a:r>
            <a:endParaRPr lang="en-US" dirty="0"/>
          </a:p>
          <a:p>
            <a:pPr lvl="0"/>
            <a:r>
              <a:rPr lang="en-US" b="1" dirty="0"/>
              <a:t>ZERO HUNGER</a:t>
            </a:r>
            <a:endParaRPr lang="en-US" dirty="0"/>
          </a:p>
          <a:p>
            <a:pPr lvl="0"/>
            <a:r>
              <a:rPr lang="en-US" b="1" dirty="0"/>
              <a:t>GOOD HEALTH - WELL BEING</a:t>
            </a:r>
            <a:endParaRPr lang="en-US" dirty="0"/>
          </a:p>
          <a:p>
            <a:pPr lvl="0"/>
            <a:r>
              <a:rPr lang="en-US" b="1" dirty="0"/>
              <a:t>QUALITY EDUCATION</a:t>
            </a:r>
            <a:endParaRPr lang="en-US" dirty="0"/>
          </a:p>
          <a:p>
            <a:pPr lvl="0"/>
            <a:r>
              <a:rPr lang="en-US" b="1" dirty="0"/>
              <a:t>GENDER EQUALITY</a:t>
            </a:r>
            <a:endParaRPr lang="en-US" dirty="0"/>
          </a:p>
          <a:p>
            <a:pPr lvl="0"/>
            <a:r>
              <a:rPr lang="en-US" b="1" dirty="0"/>
              <a:t>CLEAN WATER SANITATION</a:t>
            </a:r>
            <a:endParaRPr lang="en-US" dirty="0"/>
          </a:p>
          <a:p>
            <a:pPr lvl="0"/>
            <a:r>
              <a:rPr lang="en-US" b="1" dirty="0"/>
              <a:t>RENEWABLE ENERGY</a:t>
            </a:r>
            <a:endParaRPr lang="en-US" dirty="0"/>
          </a:p>
          <a:p>
            <a:pPr lvl="0"/>
            <a:r>
              <a:rPr lang="en-US" b="1" dirty="0"/>
              <a:t>GOOD JOBS - ECONOMIC GROWTH</a:t>
            </a:r>
            <a:endParaRPr lang="en-US" dirty="0"/>
          </a:p>
          <a:p>
            <a:endParaRPr lang="en-US" dirty="0"/>
          </a:p>
        </p:txBody>
      </p:sp>
    </p:spTree>
    <p:extLst>
      <p:ext uri="{BB962C8B-B14F-4D97-AF65-F5344CB8AC3E}">
        <p14:creationId xmlns:p14="http://schemas.microsoft.com/office/powerpoint/2010/main" val="421589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9150"/>
            <a:ext cx="10515600" cy="5357813"/>
          </a:xfrm>
        </p:spPr>
        <p:txBody>
          <a:bodyPr>
            <a:normAutofit fontScale="92500" lnSpcReduction="10000"/>
          </a:bodyPr>
          <a:lstStyle/>
          <a:p>
            <a:r>
              <a:rPr lang="en-US" b="1" u="sng" dirty="0"/>
              <a:t>Individual / Family</a:t>
            </a:r>
            <a:endParaRPr lang="en-US" dirty="0"/>
          </a:p>
          <a:p>
            <a:r>
              <a:rPr lang="en-US" dirty="0"/>
              <a:t>I/we can make these changes in </a:t>
            </a:r>
            <a:r>
              <a:rPr lang="en-US" b="1" u="sng" dirty="0"/>
              <a:t>my life / my family’s life</a:t>
            </a:r>
            <a:r>
              <a:rPr lang="en-US" dirty="0"/>
              <a:t>:</a:t>
            </a:r>
          </a:p>
          <a:p>
            <a:r>
              <a:rPr lang="en-US" dirty="0"/>
              <a:t>1-</a:t>
            </a:r>
            <a:r>
              <a:rPr lang="en-US" b="1" dirty="0"/>
              <a:t>Increase efficiency:</a:t>
            </a:r>
            <a:r>
              <a:rPr lang="en-US" dirty="0"/>
              <a:t> Turn lights off or don’t turn on if there is natural lighting. Replace inefficient light bulbs with LED or other efficient lighting. Consider insulation, more efficient windows or other home improvements. Conserve water. </a:t>
            </a:r>
          </a:p>
          <a:p>
            <a:r>
              <a:rPr lang="en-US" dirty="0"/>
              <a:t>2- </a:t>
            </a:r>
            <a:r>
              <a:rPr lang="en-US" b="1" u="sng" dirty="0"/>
              <a:t>Eat wisely</a:t>
            </a:r>
            <a:r>
              <a:rPr lang="en-US" b="1" dirty="0"/>
              <a:t>:</a:t>
            </a:r>
            <a:r>
              <a:rPr lang="en-US" dirty="0"/>
              <a:t> Buy organic and locally grown foods. Grow some of your own food. Home cook more meals. Eat low on the food chain – at least one meat-free meal a day – since 18% of greenhouse gas emissions come from meat and dairy production. Food writer Michael </a:t>
            </a:r>
            <a:r>
              <a:rPr lang="en-US" dirty="0" err="1"/>
              <a:t>Pollan</a:t>
            </a:r>
            <a:r>
              <a:rPr lang="en-US" dirty="0"/>
              <a:t> sums it up best: “Eat food; Not too much, mostly plants.” Use less chemical fertilizers or sprays.</a:t>
            </a:r>
          </a:p>
          <a:p>
            <a:r>
              <a:rPr lang="en-US" dirty="0"/>
              <a:t>3- </a:t>
            </a:r>
            <a:r>
              <a:rPr lang="en-US" b="1" u="sng" dirty="0"/>
              <a:t>Travel wisely</a:t>
            </a:r>
            <a:r>
              <a:rPr lang="en-US" dirty="0"/>
              <a:t>: ride your bike to local destinations, take transit where possible, work from home, carpool, try a staycation, fly less. Buy an electric or hybrid car.</a:t>
            </a:r>
          </a:p>
          <a:p>
            <a:endParaRPr lang="en-US" dirty="0"/>
          </a:p>
        </p:txBody>
      </p:sp>
    </p:spTree>
    <p:extLst>
      <p:ext uri="{BB962C8B-B14F-4D97-AF65-F5344CB8AC3E}">
        <p14:creationId xmlns:p14="http://schemas.microsoft.com/office/powerpoint/2010/main" val="413616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Content Placeholder 4" descr="A sign on the side of a fence&#10;&#10;Description generated with very high confidence">
            <a:extLst>
              <a:ext uri="{FF2B5EF4-FFF2-40B4-BE49-F238E27FC236}">
                <a16:creationId xmlns:a16="http://schemas.microsoft.com/office/drawing/2014/main" id="{BC3566AF-B435-4B9E-BA79-7FCB6A0B84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219" y="765968"/>
            <a:ext cx="9481562" cy="4678869"/>
          </a:xfrm>
        </p:spPr>
      </p:pic>
      <p:sp>
        <p:nvSpPr>
          <p:cNvPr id="6" name="Rectangle 5">
            <a:extLst>
              <a:ext uri="{FF2B5EF4-FFF2-40B4-BE49-F238E27FC236}">
                <a16:creationId xmlns:a16="http://schemas.microsoft.com/office/drawing/2014/main" id="{95609504-2CC8-4EE9-BD1C-7487468BF879}"/>
              </a:ext>
            </a:extLst>
          </p:cNvPr>
          <p:cNvSpPr/>
          <p:nvPr/>
        </p:nvSpPr>
        <p:spPr>
          <a:xfrm>
            <a:off x="997526" y="5444837"/>
            <a:ext cx="10723417" cy="523220"/>
          </a:xfrm>
          <a:prstGeom prst="rect">
            <a:avLst/>
          </a:prstGeom>
        </p:spPr>
        <p:txBody>
          <a:bodyPr wrap="square">
            <a:spAutoFit/>
          </a:bodyPr>
          <a:lstStyle/>
          <a:p>
            <a:r>
              <a:rPr lang="en-US" sz="2800" dirty="0"/>
              <a:t>Vera House Community Garden of the St. </a:t>
            </a:r>
            <a:r>
              <a:rPr lang="en-US" sz="2800" dirty="0" err="1"/>
              <a:t>Didacus</a:t>
            </a:r>
            <a:r>
              <a:rPr lang="en-US" sz="2800" dirty="0"/>
              <a:t> Creation Care Team</a:t>
            </a:r>
          </a:p>
        </p:txBody>
      </p:sp>
    </p:spTree>
    <p:extLst>
      <p:ext uri="{BB962C8B-B14F-4D97-AF65-F5344CB8AC3E}">
        <p14:creationId xmlns:p14="http://schemas.microsoft.com/office/powerpoint/2010/main" val="219570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10515600" cy="5414963"/>
          </a:xfrm>
        </p:spPr>
        <p:txBody>
          <a:bodyPr/>
          <a:lstStyle/>
          <a:p>
            <a:r>
              <a:rPr lang="en-US" dirty="0"/>
              <a:t>4- </a:t>
            </a:r>
            <a:r>
              <a:rPr lang="en-US" b="1" u="sng" dirty="0"/>
              <a:t>Reduce waste</a:t>
            </a:r>
            <a:r>
              <a:rPr lang="en-US" dirty="0"/>
              <a:t>: Use washable dishes. Use a home filter instead of bottled water. Reduce food waste. Choose products with less packaging. Recycle paper, plastics, bottles and aluminum cans.  Buy only what I need: food, clothing, furniture, technology etc. Rid of Styrofoam, use paper.</a:t>
            </a:r>
          </a:p>
          <a:p>
            <a:r>
              <a:rPr lang="en-US" dirty="0"/>
              <a:t>5. </a:t>
            </a:r>
            <a:r>
              <a:rPr lang="en-US" b="1" u="sng" dirty="0"/>
              <a:t>Conserve water</a:t>
            </a:r>
            <a:r>
              <a:rPr lang="en-US" u="sng" dirty="0"/>
              <a:t> </a:t>
            </a:r>
            <a:r>
              <a:rPr lang="en-US" dirty="0"/>
              <a:t>by taking shorter showers, planting a “desert” garden, or using artificial turf.</a:t>
            </a:r>
          </a:p>
          <a:p>
            <a:r>
              <a:rPr lang="en-US" dirty="0"/>
              <a:t>6. </a:t>
            </a:r>
            <a:r>
              <a:rPr lang="en-US" b="1" u="sng" dirty="0"/>
              <a:t>Go renewable</a:t>
            </a:r>
            <a:r>
              <a:rPr lang="en-US" dirty="0"/>
              <a:t>: Consider rooftop solar, solar hot water, or other renewable choices. </a:t>
            </a:r>
          </a:p>
          <a:p>
            <a:r>
              <a:rPr lang="en-US" dirty="0"/>
              <a:t>7- </a:t>
            </a:r>
            <a:r>
              <a:rPr lang="en-US" b="1" u="sng" dirty="0"/>
              <a:t>Talk to friends</a:t>
            </a:r>
            <a:r>
              <a:rPr lang="en-US" dirty="0"/>
              <a:t>, colleagues and family about what you are doing to be more sustainable. </a:t>
            </a:r>
          </a:p>
          <a:p>
            <a:endParaRPr lang="en-US" dirty="0"/>
          </a:p>
        </p:txBody>
      </p:sp>
    </p:spTree>
    <p:extLst>
      <p:ext uri="{BB962C8B-B14F-4D97-AF65-F5344CB8AC3E}">
        <p14:creationId xmlns:p14="http://schemas.microsoft.com/office/powerpoint/2010/main" val="120611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Content Placeholder 4" descr="A group of palm trees next to a tree&#10;&#10;Description generated with very high confidence">
            <a:extLst>
              <a:ext uri="{FF2B5EF4-FFF2-40B4-BE49-F238E27FC236}">
                <a16:creationId xmlns:a16="http://schemas.microsoft.com/office/drawing/2014/main" id="{22127193-B8CD-4F7A-BB7C-84E96E2957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914" y="692150"/>
            <a:ext cx="9764172" cy="4772985"/>
          </a:xfrm>
        </p:spPr>
      </p:pic>
      <p:sp>
        <p:nvSpPr>
          <p:cNvPr id="7" name="Rectangle 6">
            <a:extLst>
              <a:ext uri="{FF2B5EF4-FFF2-40B4-BE49-F238E27FC236}">
                <a16:creationId xmlns:a16="http://schemas.microsoft.com/office/drawing/2014/main" id="{35DF5A5B-D8E1-4CBA-874C-7E2D9A1A1AD3}"/>
              </a:ext>
            </a:extLst>
          </p:cNvPr>
          <p:cNvSpPr/>
          <p:nvPr/>
        </p:nvSpPr>
        <p:spPr>
          <a:xfrm>
            <a:off x="2892051" y="5477173"/>
            <a:ext cx="6253483" cy="584775"/>
          </a:xfrm>
          <a:prstGeom prst="rect">
            <a:avLst/>
          </a:prstGeom>
        </p:spPr>
        <p:txBody>
          <a:bodyPr wrap="square">
            <a:spAutoFit/>
          </a:bodyPr>
          <a:lstStyle/>
          <a:p>
            <a:r>
              <a:rPr lang="en-US" sz="3200" b="1" dirty="0"/>
              <a:t>Low water use lawn in San Diego</a:t>
            </a:r>
            <a:r>
              <a:rPr lang="en-US" b="1" dirty="0"/>
              <a:t>.</a:t>
            </a:r>
          </a:p>
        </p:txBody>
      </p:sp>
    </p:spTree>
    <p:extLst>
      <p:ext uri="{BB962C8B-B14F-4D97-AF65-F5344CB8AC3E}">
        <p14:creationId xmlns:p14="http://schemas.microsoft.com/office/powerpoint/2010/main" val="321023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0100"/>
            <a:ext cx="10515600" cy="5376863"/>
          </a:xfrm>
        </p:spPr>
        <p:txBody>
          <a:bodyPr>
            <a:normAutofit lnSpcReduction="10000"/>
          </a:bodyPr>
          <a:lstStyle/>
          <a:p>
            <a:r>
              <a:rPr lang="en-US" b="1" u="sng" dirty="0"/>
              <a:t>SCHOOL, PARISH or COMMUNITY</a:t>
            </a:r>
            <a:r>
              <a:rPr lang="en-US" dirty="0"/>
              <a:t>:</a:t>
            </a:r>
          </a:p>
          <a:p>
            <a:r>
              <a:rPr lang="en-US" b="1" dirty="0"/>
              <a:t>We can </a:t>
            </a:r>
            <a:r>
              <a:rPr lang="en-US" b="1" u="sng" dirty="0"/>
              <a:t>join with others </a:t>
            </a:r>
            <a:r>
              <a:rPr lang="en-US" b="1" dirty="0"/>
              <a:t>in our school, parish or community to advocate for or make these changes:</a:t>
            </a:r>
            <a:endParaRPr lang="en-US" dirty="0"/>
          </a:p>
          <a:p>
            <a:r>
              <a:rPr lang="en-US" dirty="0"/>
              <a:t>1-</a:t>
            </a:r>
            <a:r>
              <a:rPr lang="en-US" b="1" u="sng" dirty="0"/>
              <a:t>Educate</a:t>
            </a:r>
            <a:r>
              <a:rPr lang="en-US" dirty="0"/>
              <a:t> congregation and community members – which areas do you want to go deeper into? Refer folks to an appropriate speaker or guest preacher. Teach school students of the need to conserve energy and natural resources. </a:t>
            </a:r>
          </a:p>
          <a:p>
            <a:r>
              <a:rPr lang="en-US" dirty="0"/>
              <a:t>2- </a:t>
            </a:r>
            <a:r>
              <a:rPr lang="en-US" b="1" u="sng" dirty="0"/>
              <a:t>Organize prayer</a:t>
            </a:r>
            <a:r>
              <a:rPr lang="en-US" u="sng" dirty="0"/>
              <a:t> </a:t>
            </a:r>
            <a:r>
              <a:rPr lang="en-US" dirty="0"/>
              <a:t>as a sacred moment to reflect on the oneness of creation; water, earth and sun. Form an ecological spirituality: we are one family with a common home. </a:t>
            </a:r>
          </a:p>
          <a:p>
            <a:r>
              <a:rPr lang="en-US" dirty="0"/>
              <a:t>3- </a:t>
            </a:r>
            <a:r>
              <a:rPr lang="en-US" b="1" u="sng" dirty="0"/>
              <a:t>Increase efficiency</a:t>
            </a:r>
            <a:r>
              <a:rPr lang="en-US" dirty="0"/>
              <a:t>: Inventory energy use and explore opportunities for efficiency, such as efficient lighting, insulation, windows, and low flush toilets. </a:t>
            </a:r>
          </a:p>
          <a:p>
            <a:endParaRPr lang="en-US" dirty="0"/>
          </a:p>
        </p:txBody>
      </p:sp>
    </p:spTree>
    <p:extLst>
      <p:ext uri="{BB962C8B-B14F-4D97-AF65-F5344CB8AC3E}">
        <p14:creationId xmlns:p14="http://schemas.microsoft.com/office/powerpoint/2010/main" val="129323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Content Placeholder 4" descr="A group of people posing for the camera&#10;&#10;Description generated with very high confidence">
            <a:extLst>
              <a:ext uri="{FF2B5EF4-FFF2-40B4-BE49-F238E27FC236}">
                <a16:creationId xmlns:a16="http://schemas.microsoft.com/office/drawing/2014/main" id="{744E9C21-93D1-43E4-939E-7BB14AAE57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001" y="810779"/>
            <a:ext cx="9441997" cy="4578400"/>
          </a:xfrm>
        </p:spPr>
      </p:pic>
      <p:sp>
        <p:nvSpPr>
          <p:cNvPr id="8" name="Rectangle 7">
            <a:extLst>
              <a:ext uri="{FF2B5EF4-FFF2-40B4-BE49-F238E27FC236}">
                <a16:creationId xmlns:a16="http://schemas.microsoft.com/office/drawing/2014/main" id="{7A70D5D0-095B-4971-A402-DFE63F23312B}"/>
              </a:ext>
            </a:extLst>
          </p:cNvPr>
          <p:cNvSpPr/>
          <p:nvPr/>
        </p:nvSpPr>
        <p:spPr>
          <a:xfrm>
            <a:off x="2743200" y="5389179"/>
            <a:ext cx="6558456" cy="584775"/>
          </a:xfrm>
          <a:prstGeom prst="rect">
            <a:avLst/>
          </a:prstGeom>
        </p:spPr>
        <p:txBody>
          <a:bodyPr wrap="square">
            <a:spAutoFit/>
          </a:bodyPr>
          <a:lstStyle/>
          <a:p>
            <a:r>
              <a:rPr lang="en-US" sz="3200" b="1" dirty="0"/>
              <a:t>Creation Care Team of St. </a:t>
            </a:r>
            <a:r>
              <a:rPr lang="en-US" sz="3200" b="1" dirty="0" err="1"/>
              <a:t>Didacus</a:t>
            </a:r>
            <a:r>
              <a:rPr lang="en-US" b="1" dirty="0"/>
              <a:t>.       </a:t>
            </a:r>
          </a:p>
        </p:txBody>
      </p:sp>
    </p:spTree>
    <p:extLst>
      <p:ext uri="{BB962C8B-B14F-4D97-AF65-F5344CB8AC3E}">
        <p14:creationId xmlns:p14="http://schemas.microsoft.com/office/powerpoint/2010/main" val="135677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9150"/>
            <a:ext cx="10515600" cy="5357813"/>
          </a:xfrm>
        </p:spPr>
        <p:txBody>
          <a:bodyPr/>
          <a:lstStyle/>
          <a:p>
            <a:r>
              <a:rPr lang="en-US" dirty="0"/>
              <a:t>4- </a:t>
            </a:r>
            <a:r>
              <a:rPr lang="en-US" b="1" dirty="0"/>
              <a:t>Encourage renewable</a:t>
            </a:r>
            <a:r>
              <a:rPr lang="en-US" dirty="0"/>
              <a:t>: On rooftop solar for your facility.                Repair, Reuse or Recycle (the 3 </a:t>
            </a:r>
            <a:r>
              <a:rPr lang="en-US" dirty="0" err="1"/>
              <a:t>Rs</a:t>
            </a:r>
            <a:r>
              <a:rPr lang="en-US" dirty="0"/>
              <a:t>).</a:t>
            </a:r>
          </a:p>
          <a:p>
            <a:r>
              <a:rPr lang="en-US" dirty="0"/>
              <a:t>5- </a:t>
            </a:r>
            <a:r>
              <a:rPr lang="en-US" b="1" dirty="0"/>
              <a:t>Encourage</a:t>
            </a:r>
            <a:r>
              <a:rPr lang="en-US" dirty="0"/>
              <a:t> low-carbon, sugar and salt snacks and meals, sharing </a:t>
            </a:r>
            <a:r>
              <a:rPr lang="en-US" u="sng" dirty="0"/>
              <a:t>garden products</a:t>
            </a:r>
            <a:r>
              <a:rPr lang="en-US" dirty="0"/>
              <a:t>, especially with those in need.</a:t>
            </a:r>
          </a:p>
          <a:p>
            <a:r>
              <a:rPr lang="en-US" dirty="0"/>
              <a:t>6- </a:t>
            </a:r>
            <a:r>
              <a:rPr lang="en-US" b="1" u="sng" dirty="0"/>
              <a:t>Organize</a:t>
            </a:r>
            <a:r>
              <a:rPr lang="en-US" u="sng" dirty="0"/>
              <a:t> </a:t>
            </a:r>
            <a:r>
              <a:rPr lang="en-US" b="1" u="sng" dirty="0"/>
              <a:t>car pools </a:t>
            </a:r>
            <a:r>
              <a:rPr lang="en-US" dirty="0"/>
              <a:t>for community meetings and activities and include transit information in event directions.                               Organize </a:t>
            </a:r>
            <a:r>
              <a:rPr lang="en-US" b="1" u="sng" dirty="0"/>
              <a:t>a study group </a:t>
            </a:r>
            <a:r>
              <a:rPr lang="en-US" dirty="0"/>
              <a:t>on “</a:t>
            </a:r>
            <a:r>
              <a:rPr lang="en-US" dirty="0" err="1"/>
              <a:t>Laudato</a:t>
            </a:r>
            <a:r>
              <a:rPr lang="en-US" dirty="0"/>
              <a:t> Si”.</a:t>
            </a:r>
          </a:p>
          <a:p>
            <a:r>
              <a:rPr lang="en-US" dirty="0"/>
              <a:t>7. </a:t>
            </a:r>
            <a:r>
              <a:rPr lang="en-US" b="1" u="sng" dirty="0"/>
              <a:t>Meet or correspond with</a:t>
            </a:r>
            <a:r>
              <a:rPr lang="en-US" u="sng" dirty="0"/>
              <a:t> </a:t>
            </a:r>
            <a:r>
              <a:rPr lang="en-US" dirty="0"/>
              <a:t>people from other schools</a:t>
            </a:r>
            <a:r>
              <a:rPr lang="en-US"/>
              <a:t>, parishes or </a:t>
            </a:r>
            <a:r>
              <a:rPr lang="en-US" dirty="0"/>
              <a:t>communities to share activities. </a:t>
            </a:r>
          </a:p>
          <a:p>
            <a:r>
              <a:rPr lang="en-US" dirty="0"/>
              <a:t>8- </a:t>
            </a:r>
            <a:r>
              <a:rPr lang="en-US" b="1" u="sng" dirty="0"/>
              <a:t>Join</a:t>
            </a:r>
            <a:r>
              <a:rPr lang="en-US" dirty="0"/>
              <a:t> with other community groups working on climate change and sustainability. </a:t>
            </a:r>
            <a:r>
              <a:rPr lang="en-US" b="1" u="sng" dirty="0"/>
              <a:t>Talk to authorities</a:t>
            </a:r>
            <a:r>
              <a:rPr lang="en-US" dirty="0"/>
              <a:t>.</a:t>
            </a:r>
          </a:p>
          <a:p>
            <a:r>
              <a:rPr lang="en-US" b="1" i="1" dirty="0"/>
              <a:t>                   “Live simply, that others may simply live”</a:t>
            </a:r>
            <a:endParaRPr lang="en-US" dirty="0"/>
          </a:p>
          <a:p>
            <a:endParaRPr lang="en-US" dirty="0"/>
          </a:p>
        </p:txBody>
      </p:sp>
    </p:spTree>
    <p:extLst>
      <p:ext uri="{BB962C8B-B14F-4D97-AF65-F5344CB8AC3E}">
        <p14:creationId xmlns:p14="http://schemas.microsoft.com/office/powerpoint/2010/main" val="235954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Content Placeholder 4" descr="The roof of a building&#10;&#10;Description generated with very high confidence">
            <a:extLst>
              <a:ext uri="{FF2B5EF4-FFF2-40B4-BE49-F238E27FC236}">
                <a16:creationId xmlns:a16="http://schemas.microsoft.com/office/drawing/2014/main" id="{8639B490-CD48-4050-98D9-D9EDCF454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154" y="915151"/>
            <a:ext cx="9495692" cy="4326417"/>
          </a:xfrm>
        </p:spPr>
      </p:pic>
      <p:sp>
        <p:nvSpPr>
          <p:cNvPr id="6" name="Rectangle 5">
            <a:extLst>
              <a:ext uri="{FF2B5EF4-FFF2-40B4-BE49-F238E27FC236}">
                <a16:creationId xmlns:a16="http://schemas.microsoft.com/office/drawing/2014/main" id="{82EF7B02-9C26-47E7-9CD1-EC694DB6E2B8}"/>
              </a:ext>
            </a:extLst>
          </p:cNvPr>
          <p:cNvSpPr/>
          <p:nvPr/>
        </p:nvSpPr>
        <p:spPr>
          <a:xfrm>
            <a:off x="1702056" y="5241569"/>
            <a:ext cx="8883458" cy="523220"/>
          </a:xfrm>
          <a:prstGeom prst="rect">
            <a:avLst/>
          </a:prstGeom>
        </p:spPr>
        <p:txBody>
          <a:bodyPr wrap="none">
            <a:spAutoFit/>
          </a:bodyPr>
          <a:lstStyle/>
          <a:p>
            <a:r>
              <a:rPr lang="en-US" sz="2800" b="1" dirty="0"/>
              <a:t>Solar panel installation in St. Francis parking lot , Vista, Ca.</a:t>
            </a:r>
          </a:p>
        </p:txBody>
      </p:sp>
    </p:spTree>
    <p:extLst>
      <p:ext uri="{BB962C8B-B14F-4D97-AF65-F5344CB8AC3E}">
        <p14:creationId xmlns:p14="http://schemas.microsoft.com/office/powerpoint/2010/main" val="65666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816</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CHECKLIST OF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 Friendly – Sustainable practices    Environmental Stewardship Presentation                                  PASTORAL CENTER SAN DIEGO DIOCESE.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 OF ACTIONS</dc:title>
  <dc:creator>Emmet Farrell</dc:creator>
  <cp:lastModifiedBy>Emmet Farrell</cp:lastModifiedBy>
  <cp:revision>19</cp:revision>
  <dcterms:created xsi:type="dcterms:W3CDTF">2017-04-27T17:27:11Z</dcterms:created>
  <dcterms:modified xsi:type="dcterms:W3CDTF">2017-11-29T00:24:36Z</dcterms:modified>
</cp:coreProperties>
</file>