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p:cViewPr varScale="1">
        <p:scale>
          <a:sx n="44" d="100"/>
          <a:sy n="44" d="100"/>
        </p:scale>
        <p:origin x="54"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A4E2-7FEF-4FD4-B051-0F39A1BCC0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DF3D20-A83D-43A7-A13D-CF78C6CAF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5EBA4-A0A8-44D2-B484-DE8B4A15D6D0}"/>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BA567A96-11D1-4D77-A60B-8D166348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75801-F2F8-4A3E-AF09-C15A549C8001}"/>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176740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D2FD-E614-4358-A0A8-7FB348F4D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97FAA-85B9-4297-AD35-6AFF83071E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CD937-82E0-4738-9FD0-00751901261A}"/>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9A28D632-2C9A-47B0-8477-1E745BC6F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500D7-993A-4E3F-880C-8FB172AF83F2}"/>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234050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E800F-D398-4FE5-AA73-3AB0575CF3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92165-AF2A-4613-881D-6B3ED5F895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5D1C9-C361-4554-AE0B-CEBB2FDEFD7C}"/>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A5873989-72B8-4280-90A7-C0FF2B753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01A9F-49AC-4A5A-9281-84B179BB8502}"/>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302716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F42C-539A-43C2-9BEF-560A532E8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8B69E-F165-4898-91CA-9850F6A0B4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191B4-338A-48B9-A6FE-1E16E7926C0A}"/>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22D73D9D-E9E1-4C26-9DA7-47F8102A2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B30E3-EA6E-4BEB-B2A9-756464251D09}"/>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336853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F82C-0928-46F1-9AA2-DA3D0C5A69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7D122-3A02-4D1B-AED7-9586F7FC86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63C8F5-ACDB-4712-84D2-CD887D4B7FBB}"/>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59B51208-19C6-42AF-9A98-81A32855C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92032-7EF0-4240-8064-98E1B487FB46}"/>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98892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A228-8EF9-447F-B38C-F5877298C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3EB4F-517D-45E5-ABE6-49A61A88BA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05B615-36D8-45DD-AD2B-59BBB720D2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C109C-FF6D-4515-8051-E19470D6D7E8}"/>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6" name="Footer Placeholder 5">
            <a:extLst>
              <a:ext uri="{FF2B5EF4-FFF2-40B4-BE49-F238E27FC236}">
                <a16:creationId xmlns:a16="http://schemas.microsoft.com/office/drawing/2014/main" id="{130FE75C-574D-4D6F-9D24-9113C1403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3522B-B94F-490A-A92A-7718D2B58BAD}"/>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175254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0655-88F1-4161-B0C2-1CBB17617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EE33C-DB9F-491E-998D-F3109D3597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E18402-0B39-4237-9B7B-C65BE80B18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9C47DE-789C-4996-9D3B-5EFB77753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E08370-C3DE-490F-9AA1-801446156E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CF950-B78C-4170-887E-957E0AFD00D4}"/>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8" name="Footer Placeholder 7">
            <a:extLst>
              <a:ext uri="{FF2B5EF4-FFF2-40B4-BE49-F238E27FC236}">
                <a16:creationId xmlns:a16="http://schemas.microsoft.com/office/drawing/2014/main" id="{34D58CE2-2571-43B8-9193-637F97D56F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75D47-70E8-423A-A740-E0C1E542D5B3}"/>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180500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421F-37C5-4762-8298-E976323523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34489-EDD2-4AA8-9B1E-9902C1612627}"/>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4" name="Footer Placeholder 3">
            <a:extLst>
              <a:ext uri="{FF2B5EF4-FFF2-40B4-BE49-F238E27FC236}">
                <a16:creationId xmlns:a16="http://schemas.microsoft.com/office/drawing/2014/main" id="{6F923846-7A97-4155-86A1-D921DAE0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361B7B-3EA9-446D-B608-B5D9C2D95C65}"/>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162063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79C26-B2B6-41DD-B3B4-85A681CDE636}"/>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3" name="Footer Placeholder 2">
            <a:extLst>
              <a:ext uri="{FF2B5EF4-FFF2-40B4-BE49-F238E27FC236}">
                <a16:creationId xmlns:a16="http://schemas.microsoft.com/office/drawing/2014/main" id="{E0CC198E-24C9-42E1-938F-1671E407CC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FB295D-DEA0-42DF-B251-32537E7DF256}"/>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319761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99D-0FE1-454C-8723-2A39D871F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FA58A6-1100-430B-9D24-A22543516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B387C-101A-4213-8A81-5593C867D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3AAC6A-A404-4ED2-A69D-7AF008727321}"/>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6" name="Footer Placeholder 5">
            <a:extLst>
              <a:ext uri="{FF2B5EF4-FFF2-40B4-BE49-F238E27FC236}">
                <a16:creationId xmlns:a16="http://schemas.microsoft.com/office/drawing/2014/main" id="{D21408D2-4612-480A-A605-21C15D004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35FD8-250C-4C10-9821-B5261F7B661E}"/>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221043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2B15-8BDC-481C-8DBE-23C528DF9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3E112-F368-42B6-8D3A-397E7A48A7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120B6E-6D53-429F-B472-F2A550BA6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E81F4E-40D7-4914-9AE9-1041335F6EE3}"/>
              </a:ext>
            </a:extLst>
          </p:cNvPr>
          <p:cNvSpPr>
            <a:spLocks noGrp="1"/>
          </p:cNvSpPr>
          <p:nvPr>
            <p:ph type="dt" sz="half" idx="10"/>
          </p:nvPr>
        </p:nvSpPr>
        <p:spPr/>
        <p:txBody>
          <a:bodyPr/>
          <a:lstStyle/>
          <a:p>
            <a:fld id="{B69B2586-377E-478B-87EE-8CBC81CC3010}" type="datetimeFigureOut">
              <a:rPr lang="en-US" smtClean="0"/>
              <a:t>11/5/2017</a:t>
            </a:fld>
            <a:endParaRPr lang="en-US"/>
          </a:p>
        </p:txBody>
      </p:sp>
      <p:sp>
        <p:nvSpPr>
          <p:cNvPr id="6" name="Footer Placeholder 5">
            <a:extLst>
              <a:ext uri="{FF2B5EF4-FFF2-40B4-BE49-F238E27FC236}">
                <a16:creationId xmlns:a16="http://schemas.microsoft.com/office/drawing/2014/main" id="{33C186CA-B1C2-4AE8-BE22-86DD472A3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12C86-251C-4E3B-A813-E2AC339B2BA9}"/>
              </a:ext>
            </a:extLst>
          </p:cNvPr>
          <p:cNvSpPr>
            <a:spLocks noGrp="1"/>
          </p:cNvSpPr>
          <p:nvPr>
            <p:ph type="sldNum" sz="quarter" idx="12"/>
          </p:nvPr>
        </p:nvSpPr>
        <p:spPr/>
        <p:txBody>
          <a:bodyPr/>
          <a:lstStyle/>
          <a:p>
            <a:fld id="{36357DE1-5F45-46F8-B61A-E68B086E2A9E}" type="slidenum">
              <a:rPr lang="en-US" smtClean="0"/>
              <a:t>‹#›</a:t>
            </a:fld>
            <a:endParaRPr lang="en-US"/>
          </a:p>
        </p:txBody>
      </p:sp>
    </p:spTree>
    <p:extLst>
      <p:ext uri="{BB962C8B-B14F-4D97-AF65-F5344CB8AC3E}">
        <p14:creationId xmlns:p14="http://schemas.microsoft.com/office/powerpoint/2010/main" val="165045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E6EDDA-16CB-46C4-B05D-5A3E86934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849142-5D36-44D6-891A-08CE17B26A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FA87F-C6B2-465C-B89C-5B880DD86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B2586-377E-478B-87EE-8CBC81CC3010}" type="datetimeFigureOut">
              <a:rPr lang="en-US" smtClean="0"/>
              <a:t>11/5/2017</a:t>
            </a:fld>
            <a:endParaRPr lang="en-US"/>
          </a:p>
        </p:txBody>
      </p:sp>
      <p:sp>
        <p:nvSpPr>
          <p:cNvPr id="5" name="Footer Placeholder 4">
            <a:extLst>
              <a:ext uri="{FF2B5EF4-FFF2-40B4-BE49-F238E27FC236}">
                <a16:creationId xmlns:a16="http://schemas.microsoft.com/office/drawing/2014/main" id="{E337B656-79DA-40DE-BD12-3495A8703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64F0A-4430-45A2-8735-A8460FE49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57DE1-5F45-46F8-B61A-E68B086E2A9E}" type="slidenum">
              <a:rPr lang="en-US" smtClean="0"/>
              <a:t>‹#›</a:t>
            </a:fld>
            <a:endParaRPr lang="en-US"/>
          </a:p>
        </p:txBody>
      </p:sp>
    </p:spTree>
    <p:extLst>
      <p:ext uri="{BB962C8B-B14F-4D97-AF65-F5344CB8AC3E}">
        <p14:creationId xmlns:p14="http://schemas.microsoft.com/office/powerpoint/2010/main" val="1921307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369D-5079-4D6C-BA67-665DCC62E2EA}"/>
              </a:ext>
            </a:extLst>
          </p:cNvPr>
          <p:cNvSpPr>
            <a:spLocks noGrp="1"/>
          </p:cNvSpPr>
          <p:nvPr>
            <p:ph type="ctrTitle"/>
          </p:nvPr>
        </p:nvSpPr>
        <p:spPr>
          <a:xfrm>
            <a:off x="1524000" y="120883"/>
            <a:ext cx="9144000" cy="2387600"/>
          </a:xfrm>
        </p:spPr>
        <p:txBody>
          <a:bodyPr/>
          <a:lstStyle/>
          <a:p>
            <a:r>
              <a:rPr lang="en-US" dirty="0"/>
              <a:t>A 45 Year History of Struggle to Protect Creation</a:t>
            </a:r>
          </a:p>
        </p:txBody>
      </p:sp>
      <p:sp>
        <p:nvSpPr>
          <p:cNvPr id="3" name="Subtitle 2">
            <a:extLst>
              <a:ext uri="{FF2B5EF4-FFF2-40B4-BE49-F238E27FC236}">
                <a16:creationId xmlns:a16="http://schemas.microsoft.com/office/drawing/2014/main" id="{D9FB1C04-893A-43D2-9C0C-0CB9E922A529}"/>
              </a:ext>
            </a:extLst>
          </p:cNvPr>
          <p:cNvSpPr>
            <a:spLocks noGrp="1"/>
          </p:cNvSpPr>
          <p:nvPr>
            <p:ph type="subTitle" idx="1"/>
          </p:nvPr>
        </p:nvSpPr>
        <p:spPr>
          <a:xfrm>
            <a:off x="1524000" y="2752945"/>
            <a:ext cx="9144000" cy="1655762"/>
          </a:xfrm>
        </p:spPr>
        <p:txBody>
          <a:bodyPr>
            <a:noAutofit/>
          </a:bodyPr>
          <a:lstStyle/>
          <a:p>
            <a:r>
              <a:rPr lang="en-US" sz="2800" dirty="0"/>
              <a:t>We must </a:t>
            </a:r>
            <a:r>
              <a:rPr lang="en-US" sz="2800" b="1" dirty="0"/>
              <a:t>resist</a:t>
            </a:r>
            <a:r>
              <a:rPr lang="en-US" sz="2800" dirty="0"/>
              <a:t> those who would endanger the undocumented, refugees, Muslims, our health care, the nutrition of children and the environment and make these issues </a:t>
            </a:r>
            <a:r>
              <a:rPr lang="en-US" sz="2800" b="1" dirty="0"/>
              <a:t>the foundation for common efforts </a:t>
            </a:r>
            <a:r>
              <a:rPr lang="en-US" sz="2800" dirty="0"/>
              <a:t>rather than of division. </a:t>
            </a:r>
          </a:p>
          <a:p>
            <a:r>
              <a:rPr lang="en-US" sz="2800" dirty="0"/>
              <a:t> (</a:t>
            </a:r>
            <a:r>
              <a:rPr lang="en-US" sz="2800" i="1" dirty="0"/>
              <a:t>Words adapted from a speech by Bishop Robert McElroy to community organizers in Modesto, Ca. in Feb. 2017).</a:t>
            </a:r>
          </a:p>
        </p:txBody>
      </p:sp>
    </p:spTree>
    <p:extLst>
      <p:ext uri="{BB962C8B-B14F-4D97-AF65-F5344CB8AC3E}">
        <p14:creationId xmlns:p14="http://schemas.microsoft.com/office/powerpoint/2010/main" val="77300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A482A9-A2B2-426E-9757-A98E4E7ECDF7}"/>
              </a:ext>
            </a:extLst>
          </p:cNvPr>
          <p:cNvSpPr>
            <a:spLocks noGrp="1"/>
          </p:cNvSpPr>
          <p:nvPr>
            <p:ph idx="1"/>
          </p:nvPr>
        </p:nvSpPr>
        <p:spPr>
          <a:xfrm>
            <a:off x="838200" y="914400"/>
            <a:ext cx="10515600" cy="5262563"/>
          </a:xfrm>
        </p:spPr>
        <p:txBody>
          <a:bodyPr>
            <a:normAutofit/>
          </a:bodyPr>
          <a:lstStyle/>
          <a:p>
            <a:r>
              <a:rPr lang="en-US" sz="3600" dirty="0"/>
              <a:t>In </a:t>
            </a:r>
            <a:r>
              <a:rPr lang="en-US" sz="3600" b="1" dirty="0"/>
              <a:t>MAY 2002 </a:t>
            </a:r>
            <a:r>
              <a:rPr lang="en-US" sz="3600" dirty="0"/>
              <a:t>a major drive by Japan to re-introduce commercial whaling is defeated. </a:t>
            </a:r>
          </a:p>
        </p:txBody>
      </p:sp>
      <p:pic>
        <p:nvPicPr>
          <p:cNvPr id="5" name="Picture 4" descr="A close up of a fish&#10;&#10;Description generated with high confidence">
            <a:extLst>
              <a:ext uri="{FF2B5EF4-FFF2-40B4-BE49-F238E27FC236}">
                <a16:creationId xmlns:a16="http://schemas.microsoft.com/office/drawing/2014/main" id="{C5F5AD81-3717-4526-A117-474903C5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707" y="2105246"/>
            <a:ext cx="7714507" cy="4371753"/>
          </a:xfrm>
          <a:prstGeom prst="rect">
            <a:avLst/>
          </a:prstGeom>
        </p:spPr>
      </p:pic>
      <p:sp>
        <p:nvSpPr>
          <p:cNvPr id="6" name="Rectangle 5">
            <a:extLst>
              <a:ext uri="{FF2B5EF4-FFF2-40B4-BE49-F238E27FC236}">
                <a16:creationId xmlns:a16="http://schemas.microsoft.com/office/drawing/2014/main" id="{4A5E5A20-6C49-467A-93BA-1707F6F314DB}"/>
              </a:ext>
            </a:extLst>
          </p:cNvPr>
          <p:cNvSpPr/>
          <p:nvPr/>
        </p:nvSpPr>
        <p:spPr>
          <a:xfrm>
            <a:off x="1070345" y="2413338"/>
            <a:ext cx="6096000" cy="3108543"/>
          </a:xfrm>
          <a:prstGeom prst="rect">
            <a:avLst/>
          </a:prstGeom>
        </p:spPr>
        <p:txBody>
          <a:bodyPr>
            <a:spAutoFit/>
          </a:bodyPr>
          <a:lstStyle/>
          <a:p>
            <a:r>
              <a:rPr lang="en-US" sz="2800" b="1" dirty="0"/>
              <a:t>Sculpture</a:t>
            </a:r>
          </a:p>
          <a:p>
            <a:r>
              <a:rPr lang="en-US" sz="2800" b="1" dirty="0"/>
              <a:t>totally</a:t>
            </a:r>
          </a:p>
          <a:p>
            <a:r>
              <a:rPr lang="en-US" sz="2800" b="1" dirty="0"/>
              <a:t>made from</a:t>
            </a:r>
          </a:p>
          <a:p>
            <a:r>
              <a:rPr lang="en-US" sz="2800" b="1" dirty="0"/>
              <a:t>refuse </a:t>
            </a:r>
          </a:p>
          <a:p>
            <a:r>
              <a:rPr lang="en-US" sz="2800" b="1" dirty="0"/>
              <a:t>recovered </a:t>
            </a:r>
          </a:p>
          <a:p>
            <a:r>
              <a:rPr lang="en-US" sz="2800" b="1" dirty="0"/>
              <a:t>from the </a:t>
            </a:r>
          </a:p>
          <a:p>
            <a:r>
              <a:rPr lang="en-US" sz="2800" b="1" dirty="0"/>
              <a:t>oceans.</a:t>
            </a:r>
          </a:p>
        </p:txBody>
      </p:sp>
    </p:spTree>
    <p:extLst>
      <p:ext uri="{BB962C8B-B14F-4D97-AF65-F5344CB8AC3E}">
        <p14:creationId xmlns:p14="http://schemas.microsoft.com/office/powerpoint/2010/main" val="196274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AA94E-ED9B-46C2-81DD-00E60A71FBA3}"/>
              </a:ext>
            </a:extLst>
          </p:cNvPr>
          <p:cNvSpPr>
            <a:spLocks noGrp="1"/>
          </p:cNvSpPr>
          <p:nvPr>
            <p:ph idx="1"/>
          </p:nvPr>
        </p:nvSpPr>
        <p:spPr>
          <a:xfrm>
            <a:off x="838200" y="896471"/>
            <a:ext cx="10515600" cy="5280492"/>
          </a:xfrm>
        </p:spPr>
        <p:txBody>
          <a:bodyPr/>
          <a:lstStyle/>
          <a:p>
            <a:r>
              <a:rPr lang="en-US" dirty="0"/>
              <a:t>In </a:t>
            </a:r>
            <a:r>
              <a:rPr lang="en-US" b="1" dirty="0"/>
              <a:t>AUGUST 2003 </a:t>
            </a:r>
            <a:r>
              <a:rPr lang="en-US" dirty="0"/>
              <a:t>the </a:t>
            </a:r>
            <a:r>
              <a:rPr lang="en-US" u="sng" dirty="0"/>
              <a:t>Indigenous peoples of the  Amazon</a:t>
            </a:r>
            <a:r>
              <a:rPr lang="en-US" dirty="0"/>
              <a:t> celebrate the end of an 18-year campaign to mark their land as protected from logging. Greenpeace used GPS technology and a helicopter for a month to create an “</a:t>
            </a:r>
            <a:r>
              <a:rPr lang="en-US" u="sng" dirty="0"/>
              <a:t>eco-corridor” around 3.6 million hectares </a:t>
            </a:r>
            <a:r>
              <a:rPr lang="en-US" dirty="0"/>
              <a:t>of land. </a:t>
            </a:r>
          </a:p>
        </p:txBody>
      </p:sp>
      <p:pic>
        <p:nvPicPr>
          <p:cNvPr id="4" name="Picture 2" descr="C:\Users\EMMET\Desktop\Encyclical Photos\Encyclical Photos\a6.jpg">
            <a:extLst>
              <a:ext uri="{FF2B5EF4-FFF2-40B4-BE49-F238E27FC236}">
                <a16:creationId xmlns:a16="http://schemas.microsoft.com/office/drawing/2014/main" id="{786CE416-482D-4A20-99AB-EC9C4A333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622" y="2636873"/>
            <a:ext cx="8015177" cy="35400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104800-6ABB-4B5F-844B-A8931141276E}"/>
              </a:ext>
            </a:extLst>
          </p:cNvPr>
          <p:cNvSpPr/>
          <p:nvPr/>
        </p:nvSpPr>
        <p:spPr>
          <a:xfrm>
            <a:off x="1176671" y="3200696"/>
            <a:ext cx="6096000" cy="2246769"/>
          </a:xfrm>
          <a:prstGeom prst="rect">
            <a:avLst/>
          </a:prstGeom>
        </p:spPr>
        <p:txBody>
          <a:bodyPr>
            <a:spAutoFit/>
          </a:bodyPr>
          <a:lstStyle/>
          <a:p>
            <a:r>
              <a:rPr lang="en-US" sz="2800" b="1" dirty="0"/>
              <a:t>Result of</a:t>
            </a:r>
          </a:p>
          <a:p>
            <a:r>
              <a:rPr lang="en-US" sz="2800" b="1" dirty="0"/>
              <a:t>logging</a:t>
            </a:r>
          </a:p>
          <a:p>
            <a:r>
              <a:rPr lang="en-US" sz="2800" b="1" dirty="0"/>
              <a:t>in the</a:t>
            </a:r>
          </a:p>
          <a:p>
            <a:r>
              <a:rPr lang="en-US" sz="2800" b="1" dirty="0"/>
              <a:t>Amazon</a:t>
            </a:r>
          </a:p>
          <a:p>
            <a:r>
              <a:rPr lang="en-US" sz="2800" b="1" dirty="0"/>
              <a:t>Rainforest</a:t>
            </a:r>
          </a:p>
        </p:txBody>
      </p:sp>
    </p:spTree>
    <p:extLst>
      <p:ext uri="{BB962C8B-B14F-4D97-AF65-F5344CB8AC3E}">
        <p14:creationId xmlns:p14="http://schemas.microsoft.com/office/powerpoint/2010/main" val="102086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015D7-A7B8-44C9-A8C8-FF8F1B5E1C5A}"/>
              </a:ext>
            </a:extLst>
          </p:cNvPr>
          <p:cNvSpPr>
            <a:spLocks noGrp="1"/>
          </p:cNvSpPr>
          <p:nvPr>
            <p:ph idx="1"/>
          </p:nvPr>
        </p:nvSpPr>
        <p:spPr>
          <a:xfrm>
            <a:off x="838200" y="914400"/>
            <a:ext cx="10515600" cy="5262563"/>
          </a:xfrm>
        </p:spPr>
        <p:txBody>
          <a:bodyPr>
            <a:normAutofit/>
          </a:bodyPr>
          <a:lstStyle/>
          <a:p>
            <a:r>
              <a:rPr lang="en-US" sz="3200" dirty="0"/>
              <a:t>In </a:t>
            </a:r>
            <a:r>
              <a:rPr lang="en-US" sz="3200" b="1" dirty="0"/>
              <a:t>FEBRUARY 2006 </a:t>
            </a:r>
            <a:r>
              <a:rPr lang="en-US" sz="3200" dirty="0"/>
              <a:t>A </a:t>
            </a:r>
            <a:r>
              <a:rPr lang="en-US" sz="3200" u="sng" dirty="0"/>
              <a:t>6.4 million hectare conservation area </a:t>
            </a:r>
            <a:r>
              <a:rPr lang="en-US" sz="3200" dirty="0"/>
              <a:t>is created in Brazil, a great victory for the people of the Amazon battling land grabbers, cattle ranchers and loggers. </a:t>
            </a:r>
          </a:p>
        </p:txBody>
      </p:sp>
      <p:pic>
        <p:nvPicPr>
          <p:cNvPr id="4" name="Picture 2" descr="Image result for Analyzing root causes of climate change">
            <a:extLst>
              <a:ext uri="{FF2B5EF4-FFF2-40B4-BE49-F238E27FC236}">
                <a16:creationId xmlns:a16="http://schemas.microsoft.com/office/drawing/2014/main" id="{E4D8EF0C-130D-4E7C-BA28-B915833C1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381" y="2317898"/>
            <a:ext cx="8250250" cy="3960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CB0A19-6781-4576-A494-991FA00FD88B}"/>
              </a:ext>
            </a:extLst>
          </p:cNvPr>
          <p:cNvSpPr/>
          <p:nvPr/>
        </p:nvSpPr>
        <p:spPr>
          <a:xfrm>
            <a:off x="1070345" y="2455868"/>
            <a:ext cx="6096000" cy="3108543"/>
          </a:xfrm>
          <a:prstGeom prst="rect">
            <a:avLst/>
          </a:prstGeom>
        </p:spPr>
        <p:txBody>
          <a:bodyPr>
            <a:spAutoFit/>
          </a:bodyPr>
          <a:lstStyle/>
          <a:p>
            <a:r>
              <a:rPr lang="en-US" sz="2800" b="1" dirty="0"/>
              <a:t>Result of</a:t>
            </a:r>
          </a:p>
          <a:p>
            <a:r>
              <a:rPr lang="en-US" sz="2800" b="1" dirty="0"/>
              <a:t>over</a:t>
            </a:r>
          </a:p>
          <a:p>
            <a:r>
              <a:rPr lang="en-US" sz="2800" b="1" dirty="0"/>
              <a:t>logging</a:t>
            </a:r>
          </a:p>
          <a:p>
            <a:r>
              <a:rPr lang="en-US" sz="2800" b="1" dirty="0"/>
              <a:t>and</a:t>
            </a:r>
          </a:p>
          <a:p>
            <a:r>
              <a:rPr lang="en-US" sz="2800" b="1" dirty="0"/>
              <a:t>destroying</a:t>
            </a:r>
          </a:p>
          <a:p>
            <a:r>
              <a:rPr lang="en-US" sz="2800" b="1" dirty="0"/>
              <a:t>native </a:t>
            </a:r>
          </a:p>
          <a:p>
            <a:r>
              <a:rPr lang="en-US" sz="2800" b="1" dirty="0"/>
              <a:t>plants.</a:t>
            </a:r>
          </a:p>
        </p:txBody>
      </p:sp>
    </p:spTree>
    <p:extLst>
      <p:ext uri="{BB962C8B-B14F-4D97-AF65-F5344CB8AC3E}">
        <p14:creationId xmlns:p14="http://schemas.microsoft.com/office/powerpoint/2010/main" val="365939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035DE-F2E3-41EF-8AA0-1E86A13A4CC6}"/>
              </a:ext>
            </a:extLst>
          </p:cNvPr>
          <p:cNvSpPr>
            <a:spLocks noGrp="1"/>
          </p:cNvSpPr>
          <p:nvPr>
            <p:ph idx="1"/>
          </p:nvPr>
        </p:nvSpPr>
        <p:spPr>
          <a:xfrm>
            <a:off x="838200" y="824753"/>
            <a:ext cx="10515600" cy="5352210"/>
          </a:xfrm>
        </p:spPr>
        <p:txBody>
          <a:bodyPr/>
          <a:lstStyle/>
          <a:p>
            <a:r>
              <a:rPr lang="en-US" dirty="0"/>
              <a:t>In </a:t>
            </a:r>
            <a:r>
              <a:rPr lang="en-US" b="1" dirty="0"/>
              <a:t>MARCH 2009 </a:t>
            </a:r>
            <a:r>
              <a:rPr lang="en-US" dirty="0"/>
              <a:t>the </a:t>
            </a:r>
            <a:r>
              <a:rPr lang="en-US" u="sng" dirty="0"/>
              <a:t>Great Bear Rainforest</a:t>
            </a:r>
            <a:r>
              <a:rPr lang="en-US" dirty="0"/>
              <a:t> protection agreement went into force in Canada, capping one of the longest campaigns for </a:t>
            </a:r>
            <a:r>
              <a:rPr lang="en-US" u="sng" dirty="0"/>
              <a:t>protecting an area </a:t>
            </a:r>
            <a:r>
              <a:rPr lang="en-US" dirty="0"/>
              <a:t>half the size of Switzerland </a:t>
            </a:r>
            <a:r>
              <a:rPr lang="en-US" u="sng" dirty="0"/>
              <a:t>from logging.</a:t>
            </a:r>
            <a:r>
              <a:rPr lang="en-US" dirty="0"/>
              <a:t> The campaign was won with direct </a:t>
            </a:r>
            <a:r>
              <a:rPr lang="en-US" u="sng" dirty="0"/>
              <a:t>non-violent action </a:t>
            </a:r>
            <a:r>
              <a:rPr lang="en-US" dirty="0"/>
              <a:t>on the ground, consumer pressure, stockholder actions, and thousands of online activists worldwide. </a:t>
            </a:r>
            <a:endParaRPr lang="en-US" u="sng" dirty="0"/>
          </a:p>
        </p:txBody>
      </p:sp>
      <p:pic>
        <p:nvPicPr>
          <p:cNvPr id="4" name="Picture 2" descr="C:\Users\EMMET\Desktop\Photo me\IMG_20151212_122530853.jpg">
            <a:extLst>
              <a:ext uri="{FF2B5EF4-FFF2-40B4-BE49-F238E27FC236}">
                <a16:creationId xmlns:a16="http://schemas.microsoft.com/office/drawing/2014/main" id="{8B048010-63A6-42CB-995E-FD07AD27E4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0950" y="3213462"/>
            <a:ext cx="8634548" cy="31612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9DCB99-741E-4FF8-918B-D0FAB23C949E}"/>
              </a:ext>
            </a:extLst>
          </p:cNvPr>
          <p:cNvSpPr/>
          <p:nvPr/>
        </p:nvSpPr>
        <p:spPr>
          <a:xfrm>
            <a:off x="1036318" y="3474108"/>
            <a:ext cx="6096000" cy="2246769"/>
          </a:xfrm>
          <a:prstGeom prst="rect">
            <a:avLst/>
          </a:prstGeom>
        </p:spPr>
        <p:txBody>
          <a:bodyPr>
            <a:spAutoFit/>
          </a:bodyPr>
          <a:lstStyle/>
          <a:p>
            <a:r>
              <a:rPr lang="en-US" sz="2800" b="1" dirty="0"/>
              <a:t>Climate</a:t>
            </a:r>
          </a:p>
          <a:p>
            <a:r>
              <a:rPr lang="en-US" sz="2800" b="1" dirty="0"/>
              <a:t>March </a:t>
            </a:r>
          </a:p>
          <a:p>
            <a:r>
              <a:rPr lang="en-US" sz="2800" b="1" dirty="0"/>
              <a:t>in Balboa</a:t>
            </a:r>
          </a:p>
          <a:p>
            <a:r>
              <a:rPr lang="en-US" sz="2800" b="1" dirty="0"/>
              <a:t>Park</a:t>
            </a:r>
          </a:p>
          <a:p>
            <a:r>
              <a:rPr lang="en-US" sz="2800" b="1" dirty="0"/>
              <a:t>2016</a:t>
            </a:r>
          </a:p>
        </p:txBody>
      </p:sp>
    </p:spTree>
    <p:extLst>
      <p:ext uri="{BB962C8B-B14F-4D97-AF65-F5344CB8AC3E}">
        <p14:creationId xmlns:p14="http://schemas.microsoft.com/office/powerpoint/2010/main" val="355276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791AD-04E3-4103-988D-7DA96C3333B3}"/>
              </a:ext>
            </a:extLst>
          </p:cNvPr>
          <p:cNvSpPr>
            <a:spLocks noGrp="1"/>
          </p:cNvSpPr>
          <p:nvPr>
            <p:ph idx="1"/>
          </p:nvPr>
        </p:nvSpPr>
        <p:spPr>
          <a:xfrm>
            <a:off x="838200" y="824753"/>
            <a:ext cx="10515600" cy="5352210"/>
          </a:xfrm>
        </p:spPr>
        <p:txBody>
          <a:bodyPr>
            <a:normAutofit/>
          </a:bodyPr>
          <a:lstStyle/>
          <a:p>
            <a:r>
              <a:rPr lang="en-US" sz="3200" dirty="0"/>
              <a:t>In </a:t>
            </a:r>
            <a:r>
              <a:rPr lang="en-US" sz="3200" b="1" dirty="0"/>
              <a:t>JANUARY 2015 </a:t>
            </a:r>
            <a:r>
              <a:rPr lang="en-US" sz="3200" dirty="0"/>
              <a:t>UN member states agree to form a historic </a:t>
            </a:r>
            <a:r>
              <a:rPr lang="en-US" sz="3200" u="sng" dirty="0"/>
              <a:t>international treaty to protect marine biodiversity</a:t>
            </a:r>
            <a:r>
              <a:rPr lang="en-US" sz="3200" dirty="0"/>
              <a:t> in ocean areas extending beyond territorial waters.</a:t>
            </a:r>
            <a:endParaRPr lang="en-US" sz="3200" u="sng" dirty="0"/>
          </a:p>
        </p:txBody>
      </p:sp>
      <p:pic>
        <p:nvPicPr>
          <p:cNvPr id="4" name="Picture 3" descr="A group of people holding a sign&#10;&#10;Description generated with very high confidence">
            <a:extLst>
              <a:ext uri="{FF2B5EF4-FFF2-40B4-BE49-F238E27FC236}">
                <a16:creationId xmlns:a16="http://schemas.microsoft.com/office/drawing/2014/main" id="{C9F5C9AB-3418-4EA1-879B-ADDAB02D7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0" y="2246812"/>
            <a:ext cx="8313420" cy="3930151"/>
          </a:xfrm>
          <a:prstGeom prst="rect">
            <a:avLst/>
          </a:prstGeom>
        </p:spPr>
      </p:pic>
      <p:sp>
        <p:nvSpPr>
          <p:cNvPr id="5" name="Rectangle 4">
            <a:extLst>
              <a:ext uri="{FF2B5EF4-FFF2-40B4-BE49-F238E27FC236}">
                <a16:creationId xmlns:a16="http://schemas.microsoft.com/office/drawing/2014/main" id="{0082F05C-3442-4F96-BF26-1E5C06F572BA}"/>
              </a:ext>
            </a:extLst>
          </p:cNvPr>
          <p:cNvSpPr/>
          <p:nvPr/>
        </p:nvSpPr>
        <p:spPr>
          <a:xfrm>
            <a:off x="1062446" y="2551837"/>
            <a:ext cx="6096000" cy="2954655"/>
          </a:xfrm>
          <a:prstGeom prst="rect">
            <a:avLst/>
          </a:prstGeom>
        </p:spPr>
        <p:txBody>
          <a:bodyPr>
            <a:spAutoFit/>
          </a:bodyPr>
          <a:lstStyle/>
          <a:p>
            <a:r>
              <a:rPr lang="en-US" sz="2800" b="1" dirty="0"/>
              <a:t>Diocesan</a:t>
            </a:r>
          </a:p>
          <a:p>
            <a:r>
              <a:rPr lang="en-US" sz="2800" b="1" dirty="0"/>
              <a:t>banner in</a:t>
            </a:r>
          </a:p>
          <a:p>
            <a:r>
              <a:rPr lang="en-US" sz="2800" b="1" dirty="0"/>
              <a:t>the 2017</a:t>
            </a:r>
          </a:p>
          <a:p>
            <a:r>
              <a:rPr lang="en-US" sz="2800" b="1" dirty="0"/>
              <a:t>Climate </a:t>
            </a:r>
          </a:p>
          <a:p>
            <a:r>
              <a:rPr lang="en-US" sz="2800" b="1" dirty="0"/>
              <a:t>March in</a:t>
            </a:r>
          </a:p>
          <a:p>
            <a:r>
              <a:rPr lang="en-US" sz="2800" b="1" dirty="0"/>
              <a:t>San Diego</a:t>
            </a:r>
          </a:p>
          <a:p>
            <a:endParaRPr lang="en-US" dirty="0"/>
          </a:p>
        </p:txBody>
      </p:sp>
    </p:spTree>
    <p:extLst>
      <p:ext uri="{BB962C8B-B14F-4D97-AF65-F5344CB8AC3E}">
        <p14:creationId xmlns:p14="http://schemas.microsoft.com/office/powerpoint/2010/main" val="2988179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87F52E-28C1-49D0-A0E8-9A2EAA26CD3A}"/>
              </a:ext>
            </a:extLst>
          </p:cNvPr>
          <p:cNvSpPr>
            <a:spLocks noGrp="1"/>
          </p:cNvSpPr>
          <p:nvPr>
            <p:ph idx="1"/>
          </p:nvPr>
        </p:nvSpPr>
        <p:spPr>
          <a:xfrm>
            <a:off x="838200" y="717176"/>
            <a:ext cx="10515600" cy="5459787"/>
          </a:xfrm>
        </p:spPr>
        <p:txBody>
          <a:bodyPr>
            <a:normAutofit/>
          </a:bodyPr>
          <a:lstStyle/>
          <a:p>
            <a:r>
              <a:rPr lang="en-US" sz="3600" dirty="0"/>
              <a:t>In </a:t>
            </a:r>
            <a:r>
              <a:rPr lang="en-US" sz="3600" b="1" dirty="0"/>
              <a:t>SEPTEMBER 2015 </a:t>
            </a:r>
            <a:r>
              <a:rPr lang="en-US" sz="3600" dirty="0"/>
              <a:t>Shell Oil Company abandoned Arctic drilling. </a:t>
            </a:r>
          </a:p>
        </p:txBody>
      </p:sp>
      <p:pic>
        <p:nvPicPr>
          <p:cNvPr id="4" name="Picture 3" descr="Screen Shot 2016-12-14 at 6.48.31 PM">
            <a:extLst>
              <a:ext uri="{FF2B5EF4-FFF2-40B4-BE49-F238E27FC236}">
                <a16:creationId xmlns:a16="http://schemas.microsoft.com/office/drawing/2014/main" id="{B8C85CCD-267F-43F1-A304-F5AA179C37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82342" y="1941469"/>
            <a:ext cx="9011194" cy="3806187"/>
          </a:xfrm>
          <a:prstGeom prst="rect">
            <a:avLst/>
          </a:prstGeom>
          <a:noFill/>
          <a:ln>
            <a:noFill/>
          </a:ln>
        </p:spPr>
      </p:pic>
    </p:spTree>
    <p:extLst>
      <p:ext uri="{BB962C8B-B14F-4D97-AF65-F5344CB8AC3E}">
        <p14:creationId xmlns:p14="http://schemas.microsoft.com/office/powerpoint/2010/main" val="185387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A0B5DB-B45E-4155-A2FD-7536D2D32EE1}"/>
              </a:ext>
            </a:extLst>
          </p:cNvPr>
          <p:cNvSpPr>
            <a:spLocks noGrp="1"/>
          </p:cNvSpPr>
          <p:nvPr>
            <p:ph idx="1"/>
          </p:nvPr>
        </p:nvSpPr>
        <p:spPr>
          <a:xfrm>
            <a:off x="838200" y="860612"/>
            <a:ext cx="10515600" cy="5316351"/>
          </a:xfrm>
        </p:spPr>
        <p:txBody>
          <a:bodyPr/>
          <a:lstStyle/>
          <a:p>
            <a:r>
              <a:rPr lang="en-US" dirty="0"/>
              <a:t>In </a:t>
            </a:r>
            <a:r>
              <a:rPr lang="en-US" b="1" dirty="0"/>
              <a:t>OCTOBER 2016 </a:t>
            </a:r>
            <a:r>
              <a:rPr lang="en-US" dirty="0"/>
              <a:t>the largest marine protected area in the world is created in the Ross Sea, off the coast of Antarctica. Millions of people around the world were mobilized to call on governments to make the </a:t>
            </a:r>
            <a:r>
              <a:rPr lang="en-US" u="sng" dirty="0"/>
              <a:t>Ross Sea a protected sanctuary</a:t>
            </a:r>
            <a:r>
              <a:rPr lang="en-US" dirty="0"/>
              <a:t>; </a:t>
            </a:r>
          </a:p>
        </p:txBody>
      </p:sp>
      <p:pic>
        <p:nvPicPr>
          <p:cNvPr id="4" name="Picture 3" descr="A close up of a sign&#10;&#10;Description generated with very high confidence">
            <a:extLst>
              <a:ext uri="{FF2B5EF4-FFF2-40B4-BE49-F238E27FC236}">
                <a16:creationId xmlns:a16="http://schemas.microsoft.com/office/drawing/2014/main" id="{3510B903-B026-4B52-A16F-58E680190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2667000"/>
            <a:ext cx="9931400" cy="3810000"/>
          </a:xfrm>
          <a:prstGeom prst="rect">
            <a:avLst/>
          </a:prstGeom>
        </p:spPr>
      </p:pic>
    </p:spTree>
    <p:extLst>
      <p:ext uri="{BB962C8B-B14F-4D97-AF65-F5344CB8AC3E}">
        <p14:creationId xmlns:p14="http://schemas.microsoft.com/office/powerpoint/2010/main" val="352873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716B0-DDA2-4ED7-A933-00C196DA921E}"/>
              </a:ext>
            </a:extLst>
          </p:cNvPr>
          <p:cNvSpPr>
            <a:spLocks noGrp="1"/>
          </p:cNvSpPr>
          <p:nvPr>
            <p:ph idx="1"/>
          </p:nvPr>
        </p:nvSpPr>
        <p:spPr>
          <a:xfrm>
            <a:off x="838200" y="878541"/>
            <a:ext cx="10515600" cy="5298422"/>
          </a:xfrm>
        </p:spPr>
        <p:txBody>
          <a:bodyPr/>
          <a:lstStyle/>
          <a:p>
            <a:r>
              <a:rPr lang="en-US" dirty="0"/>
              <a:t>In </a:t>
            </a:r>
            <a:r>
              <a:rPr lang="en-US" b="1" dirty="0"/>
              <a:t>JANUARY 2016 </a:t>
            </a:r>
            <a:r>
              <a:rPr lang="en-US" dirty="0"/>
              <a:t>the Obama Administration announced a major </a:t>
            </a:r>
            <a:r>
              <a:rPr lang="en-US" u="sng" dirty="0"/>
              <a:t>overhaul of the federal coal program</a:t>
            </a:r>
            <a:r>
              <a:rPr lang="en-US" dirty="0"/>
              <a:t>, which includes a moratorium on new leases and a comprehensive review that will look at carbon impacts, royalty rates, leasing practices, and more. </a:t>
            </a:r>
          </a:p>
        </p:txBody>
      </p:sp>
      <p:pic>
        <p:nvPicPr>
          <p:cNvPr id="4" name="Pollution.png" descr="Pollution.png">
            <a:extLst>
              <a:ext uri="{FF2B5EF4-FFF2-40B4-BE49-F238E27FC236}">
                <a16:creationId xmlns:a16="http://schemas.microsoft.com/office/drawing/2014/main" id="{4B059551-3375-4C6C-BE58-5D741CC92A16}"/>
              </a:ext>
            </a:extLst>
          </p:cNvPr>
          <p:cNvPicPr>
            <a:picLocks noChangeAspect="1"/>
          </p:cNvPicPr>
          <p:nvPr/>
        </p:nvPicPr>
        <p:blipFill>
          <a:blip r:embed="rId2">
            <a:extLst/>
          </a:blip>
          <a:stretch>
            <a:fillRect/>
          </a:stretch>
        </p:blipFill>
        <p:spPr>
          <a:xfrm>
            <a:off x="1155033" y="2622884"/>
            <a:ext cx="10198767" cy="3554080"/>
          </a:xfrm>
          <a:prstGeom prst="rect">
            <a:avLst/>
          </a:prstGeom>
          <a:ln w="12700">
            <a:miter lim="400000"/>
          </a:ln>
        </p:spPr>
      </p:pic>
    </p:spTree>
    <p:extLst>
      <p:ext uri="{BB962C8B-B14F-4D97-AF65-F5344CB8AC3E}">
        <p14:creationId xmlns:p14="http://schemas.microsoft.com/office/powerpoint/2010/main" val="64450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92A48-E7B1-460A-BCB7-77DE53542332}"/>
              </a:ext>
            </a:extLst>
          </p:cNvPr>
          <p:cNvSpPr>
            <a:spLocks noGrp="1"/>
          </p:cNvSpPr>
          <p:nvPr>
            <p:ph idx="1"/>
          </p:nvPr>
        </p:nvSpPr>
        <p:spPr>
          <a:xfrm>
            <a:off x="838200" y="914400"/>
            <a:ext cx="10515600" cy="5262563"/>
          </a:xfrm>
        </p:spPr>
        <p:txBody>
          <a:bodyPr>
            <a:normAutofit/>
          </a:bodyPr>
          <a:lstStyle/>
          <a:p>
            <a:r>
              <a:rPr lang="en-US" sz="3200"/>
              <a:t>The </a:t>
            </a:r>
            <a:r>
              <a:rPr lang="en-US" sz="3200" b="1"/>
              <a:t>content information</a:t>
            </a:r>
            <a:r>
              <a:rPr lang="en-US" sz="3200"/>
              <a:t> for this power point was taken from a brochure entitled “RESIST” by “</a:t>
            </a:r>
            <a:r>
              <a:rPr lang="en-US" sz="3200" b="1"/>
              <a:t>Greenpeace”</a:t>
            </a:r>
            <a:r>
              <a:rPr lang="en-US" sz="3200"/>
              <a:t>. Further information can be obtained at </a:t>
            </a:r>
            <a:r>
              <a:rPr lang="en-US" sz="3200" u="sng"/>
              <a:t>greenpeace.org  </a:t>
            </a:r>
            <a:endParaRPr lang="en-US" sz="3200" u="sng" dirty="0"/>
          </a:p>
        </p:txBody>
      </p:sp>
      <p:pic>
        <p:nvPicPr>
          <p:cNvPr id="4" name="Picture 3" descr="A picture containing clipart&#10;&#10;Description generated with high confidence">
            <a:extLst>
              <a:ext uri="{FF2B5EF4-FFF2-40B4-BE49-F238E27FC236}">
                <a16:creationId xmlns:a16="http://schemas.microsoft.com/office/drawing/2014/main" id="{62D385B4-435D-42FC-B25A-1A5EF23E0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37" y="2502568"/>
            <a:ext cx="9553074" cy="3674395"/>
          </a:xfrm>
          <a:prstGeom prst="rect">
            <a:avLst/>
          </a:prstGeom>
        </p:spPr>
      </p:pic>
    </p:spTree>
    <p:extLst>
      <p:ext uri="{BB962C8B-B14F-4D97-AF65-F5344CB8AC3E}">
        <p14:creationId xmlns:p14="http://schemas.microsoft.com/office/powerpoint/2010/main" val="185338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8C597-2DAD-44DE-8C5F-4BCB49C89BF1}"/>
              </a:ext>
            </a:extLst>
          </p:cNvPr>
          <p:cNvSpPr>
            <a:spLocks noGrp="1"/>
          </p:cNvSpPr>
          <p:nvPr>
            <p:ph idx="1"/>
          </p:nvPr>
        </p:nvSpPr>
        <p:spPr>
          <a:xfrm>
            <a:off x="838200" y="699247"/>
            <a:ext cx="10515600" cy="5477716"/>
          </a:xfrm>
        </p:spPr>
        <p:txBody>
          <a:bodyPr>
            <a:normAutofit/>
          </a:bodyPr>
          <a:lstStyle/>
          <a:p>
            <a:r>
              <a:rPr lang="en-US" sz="3600" dirty="0"/>
              <a:t>In </a:t>
            </a:r>
            <a:r>
              <a:rPr lang="en-US" sz="3600" b="1" dirty="0"/>
              <a:t>February 1972</a:t>
            </a:r>
            <a:r>
              <a:rPr lang="en-US" sz="3600" dirty="0"/>
              <a:t> the </a:t>
            </a:r>
            <a:r>
              <a:rPr lang="en-US" sz="3600" u="sng" dirty="0"/>
              <a:t>United States abandoned nuclear testing</a:t>
            </a:r>
            <a:r>
              <a:rPr lang="en-US" sz="3600" dirty="0"/>
              <a:t> grounds at Amchitka Island, Alaska. </a:t>
            </a:r>
          </a:p>
        </p:txBody>
      </p:sp>
      <p:pic>
        <p:nvPicPr>
          <p:cNvPr id="5" name="Picture 4" descr="A sunset over a body of water&#10;&#10;Description generated with very high confidence">
            <a:extLst>
              <a:ext uri="{FF2B5EF4-FFF2-40B4-BE49-F238E27FC236}">
                <a16:creationId xmlns:a16="http://schemas.microsoft.com/office/drawing/2014/main" id="{3B2A246E-52A5-4D40-A330-391370D1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46514"/>
            <a:ext cx="10515600" cy="4130449"/>
          </a:xfrm>
          <a:prstGeom prst="rect">
            <a:avLst/>
          </a:prstGeom>
        </p:spPr>
      </p:pic>
    </p:spTree>
    <p:extLst>
      <p:ext uri="{BB962C8B-B14F-4D97-AF65-F5344CB8AC3E}">
        <p14:creationId xmlns:p14="http://schemas.microsoft.com/office/powerpoint/2010/main" val="415398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7466FA-7E2E-475A-8C2D-103BF5F079C0}"/>
              </a:ext>
            </a:extLst>
          </p:cNvPr>
          <p:cNvSpPr>
            <a:spLocks noGrp="1"/>
          </p:cNvSpPr>
          <p:nvPr>
            <p:ph idx="1"/>
          </p:nvPr>
        </p:nvSpPr>
        <p:spPr>
          <a:xfrm>
            <a:off x="838200" y="878541"/>
            <a:ext cx="10515600" cy="5298422"/>
          </a:xfrm>
        </p:spPr>
        <p:txBody>
          <a:bodyPr/>
          <a:lstStyle/>
          <a:p>
            <a:r>
              <a:rPr lang="en-US" sz="3600" dirty="0"/>
              <a:t>In </a:t>
            </a:r>
            <a:r>
              <a:rPr lang="en-US" sz="3600" b="1" dirty="0"/>
              <a:t>October 1982</a:t>
            </a:r>
            <a:r>
              <a:rPr lang="en-US" sz="3600" dirty="0"/>
              <a:t>the International Whaling Commission adopted a </a:t>
            </a:r>
            <a:r>
              <a:rPr lang="en-US" sz="3600" u="sng" dirty="0"/>
              <a:t>whaling moratorium</a:t>
            </a:r>
            <a:r>
              <a:rPr lang="en-US" dirty="0"/>
              <a:t>. </a:t>
            </a:r>
          </a:p>
        </p:txBody>
      </p:sp>
      <p:pic>
        <p:nvPicPr>
          <p:cNvPr id="5" name="Picture 4" descr="A close up of a fish&#10;&#10;Description generated with high confidence">
            <a:extLst>
              <a:ext uri="{FF2B5EF4-FFF2-40B4-BE49-F238E27FC236}">
                <a16:creationId xmlns:a16="http://schemas.microsoft.com/office/drawing/2014/main" id="{295E8305-743D-45D1-9EA7-AF89E5FCB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311" y="2111828"/>
            <a:ext cx="8128000" cy="4365171"/>
          </a:xfrm>
          <a:prstGeom prst="rect">
            <a:avLst/>
          </a:prstGeom>
        </p:spPr>
      </p:pic>
      <p:sp>
        <p:nvSpPr>
          <p:cNvPr id="6" name="Rectangle 5">
            <a:extLst>
              <a:ext uri="{FF2B5EF4-FFF2-40B4-BE49-F238E27FC236}">
                <a16:creationId xmlns:a16="http://schemas.microsoft.com/office/drawing/2014/main" id="{37E79039-9586-49E8-B53C-A94E1E0CCDDE}"/>
              </a:ext>
            </a:extLst>
          </p:cNvPr>
          <p:cNvSpPr/>
          <p:nvPr/>
        </p:nvSpPr>
        <p:spPr>
          <a:xfrm>
            <a:off x="870855" y="2413338"/>
            <a:ext cx="6096000" cy="3108543"/>
          </a:xfrm>
          <a:prstGeom prst="rect">
            <a:avLst/>
          </a:prstGeom>
        </p:spPr>
        <p:txBody>
          <a:bodyPr>
            <a:spAutoFit/>
          </a:bodyPr>
          <a:lstStyle/>
          <a:p>
            <a:r>
              <a:rPr lang="en-US" sz="2800" b="1" dirty="0"/>
              <a:t>Photo from</a:t>
            </a:r>
          </a:p>
          <a:p>
            <a:r>
              <a:rPr lang="en-US" sz="2800" b="1" u="sng" dirty="0"/>
              <a:t>The </a:t>
            </a:r>
            <a:r>
              <a:rPr lang="en-US" sz="2800" b="1" u="sng" dirty="0" err="1"/>
              <a:t>Reiman</a:t>
            </a:r>
            <a:endParaRPr lang="en-US" sz="2800" b="1" u="sng" dirty="0"/>
          </a:p>
          <a:p>
            <a:r>
              <a:rPr lang="en-US" sz="2800" b="1" u="sng" dirty="0"/>
              <a:t>Gardens </a:t>
            </a:r>
            <a:r>
              <a:rPr lang="en-US" sz="2800" b="1" dirty="0"/>
              <a:t>on</a:t>
            </a:r>
          </a:p>
          <a:p>
            <a:r>
              <a:rPr lang="en-US" sz="2800" b="1" dirty="0"/>
              <a:t>the Iowa </a:t>
            </a:r>
          </a:p>
          <a:p>
            <a:r>
              <a:rPr lang="en-US" sz="2800" b="1" dirty="0"/>
              <a:t>State Univ. </a:t>
            </a:r>
          </a:p>
          <a:p>
            <a:r>
              <a:rPr lang="en-US" sz="2800" b="1" dirty="0"/>
              <a:t>campus, </a:t>
            </a:r>
          </a:p>
          <a:p>
            <a:r>
              <a:rPr lang="en-US" sz="2800" b="1" dirty="0"/>
              <a:t>Ames, Ia.     </a:t>
            </a:r>
          </a:p>
        </p:txBody>
      </p:sp>
    </p:spTree>
    <p:extLst>
      <p:ext uri="{BB962C8B-B14F-4D97-AF65-F5344CB8AC3E}">
        <p14:creationId xmlns:p14="http://schemas.microsoft.com/office/powerpoint/2010/main" val="199006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48076-508E-4D1A-B68E-064080DB649D}"/>
              </a:ext>
            </a:extLst>
          </p:cNvPr>
          <p:cNvSpPr>
            <a:spLocks noGrp="1"/>
          </p:cNvSpPr>
          <p:nvPr>
            <p:ph idx="1"/>
          </p:nvPr>
        </p:nvSpPr>
        <p:spPr>
          <a:xfrm>
            <a:off x="838200" y="705652"/>
            <a:ext cx="10515600" cy="5405998"/>
          </a:xfrm>
        </p:spPr>
        <p:txBody>
          <a:bodyPr>
            <a:normAutofit/>
          </a:bodyPr>
          <a:lstStyle/>
          <a:p>
            <a:r>
              <a:rPr lang="en-US" dirty="0"/>
              <a:t>In </a:t>
            </a:r>
            <a:r>
              <a:rPr lang="en-US" b="1" dirty="0"/>
              <a:t>DECEMBER 1989 </a:t>
            </a:r>
            <a:r>
              <a:rPr lang="en-US" dirty="0"/>
              <a:t>a UN moratorium </a:t>
            </a:r>
            <a:r>
              <a:rPr lang="en-US" u="sng" dirty="0"/>
              <a:t>on high seas large-scale driftnets</a:t>
            </a:r>
            <a:r>
              <a:rPr lang="en-US" dirty="0"/>
              <a:t> is passed, responding to public outrage at indiscriminate fishing practices exposed by Greenpeace. </a:t>
            </a:r>
          </a:p>
          <a:p>
            <a:r>
              <a:rPr lang="en-US" dirty="0"/>
              <a:t> In July 1991 a </a:t>
            </a:r>
            <a:r>
              <a:rPr lang="en-US" u="sng" dirty="0"/>
              <a:t>worldwide ban </a:t>
            </a:r>
            <a:r>
              <a:rPr lang="en-US" dirty="0"/>
              <a:t>went into force. </a:t>
            </a:r>
            <a:r>
              <a:rPr lang="en-US" b="1" dirty="0"/>
              <a:t> </a:t>
            </a:r>
            <a:endParaRPr lang="en-US" dirty="0"/>
          </a:p>
        </p:txBody>
      </p:sp>
      <p:pic>
        <p:nvPicPr>
          <p:cNvPr id="5" name="Picture 4" descr="A picture containing tree, grass, outdoor, sky&#10;&#10;Description generated with very high confidence">
            <a:extLst>
              <a:ext uri="{FF2B5EF4-FFF2-40B4-BE49-F238E27FC236}">
                <a16:creationId xmlns:a16="http://schemas.microsoft.com/office/drawing/2014/main" id="{8B3D924E-B78C-4CEE-B47A-66FA2D71F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711" y="2464750"/>
            <a:ext cx="8128000" cy="4012249"/>
          </a:xfrm>
          <a:prstGeom prst="rect">
            <a:avLst/>
          </a:prstGeom>
        </p:spPr>
      </p:pic>
      <p:sp>
        <p:nvSpPr>
          <p:cNvPr id="6" name="Rectangle 5">
            <a:extLst>
              <a:ext uri="{FF2B5EF4-FFF2-40B4-BE49-F238E27FC236}">
                <a16:creationId xmlns:a16="http://schemas.microsoft.com/office/drawing/2014/main" id="{F71B2F1A-E419-4C00-A4EE-64BD9E80574E}"/>
              </a:ext>
            </a:extLst>
          </p:cNvPr>
          <p:cNvSpPr/>
          <p:nvPr/>
        </p:nvSpPr>
        <p:spPr>
          <a:xfrm>
            <a:off x="849084" y="2464750"/>
            <a:ext cx="6096000" cy="2677656"/>
          </a:xfrm>
          <a:prstGeom prst="rect">
            <a:avLst/>
          </a:prstGeom>
        </p:spPr>
        <p:txBody>
          <a:bodyPr>
            <a:spAutoFit/>
          </a:bodyPr>
          <a:lstStyle/>
          <a:p>
            <a:r>
              <a:rPr lang="en-US" sz="2800" b="1" dirty="0"/>
              <a:t>Photo from </a:t>
            </a:r>
          </a:p>
          <a:p>
            <a:r>
              <a:rPr lang="en-US" sz="2800" b="1" u="sng" dirty="0"/>
              <a:t>The </a:t>
            </a:r>
            <a:r>
              <a:rPr lang="en-US" sz="2800" b="1" u="sng" dirty="0" err="1"/>
              <a:t>Reiman</a:t>
            </a:r>
            <a:r>
              <a:rPr lang="en-US" sz="2800" b="1" u="sng" dirty="0"/>
              <a:t> </a:t>
            </a:r>
          </a:p>
          <a:p>
            <a:r>
              <a:rPr lang="en-US" sz="2800" b="1" u="sng" dirty="0"/>
              <a:t>Gardens</a:t>
            </a:r>
            <a:r>
              <a:rPr lang="en-US" sz="2800" b="1" dirty="0"/>
              <a:t>, at</a:t>
            </a:r>
          </a:p>
          <a:p>
            <a:r>
              <a:rPr lang="en-US" sz="2800" b="1" dirty="0"/>
              <a:t>Iowa State</a:t>
            </a:r>
          </a:p>
          <a:p>
            <a:r>
              <a:rPr lang="en-US" sz="2800" b="1" dirty="0"/>
              <a:t>Univ. Campus</a:t>
            </a:r>
          </a:p>
          <a:p>
            <a:r>
              <a:rPr lang="en-US" sz="2800" b="1" dirty="0"/>
              <a:t>Ames, Ia. </a:t>
            </a:r>
          </a:p>
        </p:txBody>
      </p:sp>
    </p:spTree>
    <p:extLst>
      <p:ext uri="{BB962C8B-B14F-4D97-AF65-F5344CB8AC3E}">
        <p14:creationId xmlns:p14="http://schemas.microsoft.com/office/powerpoint/2010/main" val="51827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EFCC1C-8E0B-4968-9242-096F6847EEA8}"/>
              </a:ext>
            </a:extLst>
          </p:cNvPr>
          <p:cNvSpPr>
            <a:spLocks noGrp="1"/>
          </p:cNvSpPr>
          <p:nvPr>
            <p:ph idx="1"/>
          </p:nvPr>
        </p:nvSpPr>
        <p:spPr>
          <a:xfrm>
            <a:off x="838200" y="1004047"/>
            <a:ext cx="10515600" cy="5172916"/>
          </a:xfrm>
        </p:spPr>
        <p:txBody>
          <a:bodyPr>
            <a:normAutofit/>
          </a:bodyPr>
          <a:lstStyle/>
          <a:p>
            <a:r>
              <a:rPr lang="en-US" dirty="0"/>
              <a:t>In </a:t>
            </a:r>
            <a:r>
              <a:rPr lang="en-US" b="1" dirty="0"/>
              <a:t>NOVEMBER 1993 </a:t>
            </a:r>
            <a:r>
              <a:rPr lang="en-US" dirty="0"/>
              <a:t>after repeated actions against ocean dumping for more than a decade, the London Dumping Convention </a:t>
            </a:r>
            <a:r>
              <a:rPr lang="en-US" u="sng" dirty="0"/>
              <a:t>permanently banned the dumping at sea</a:t>
            </a:r>
            <a:r>
              <a:rPr lang="en-US" dirty="0"/>
              <a:t> of radioactive and industrial waste worldwide. </a:t>
            </a:r>
          </a:p>
        </p:txBody>
      </p:sp>
      <p:pic>
        <p:nvPicPr>
          <p:cNvPr id="4" name="Picture 2" descr="C:\Users\EMMET\Desktop\Encyclical Photos\Encyclical Photos\a3.jpg">
            <a:extLst>
              <a:ext uri="{FF2B5EF4-FFF2-40B4-BE49-F238E27FC236}">
                <a16:creationId xmlns:a16="http://schemas.microsoft.com/office/drawing/2014/main" id="{D798A969-9528-4F11-8408-DEE9750FD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4" y="2285999"/>
            <a:ext cx="7837715" cy="389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47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EC1B3-7AAF-4671-A3AF-E1040E415083}"/>
              </a:ext>
            </a:extLst>
          </p:cNvPr>
          <p:cNvSpPr>
            <a:spLocks noGrp="1"/>
          </p:cNvSpPr>
          <p:nvPr>
            <p:ph idx="1"/>
          </p:nvPr>
        </p:nvSpPr>
        <p:spPr>
          <a:xfrm>
            <a:off x="838200" y="950259"/>
            <a:ext cx="10515600" cy="5226704"/>
          </a:xfrm>
        </p:spPr>
        <p:txBody>
          <a:bodyPr>
            <a:normAutofit/>
          </a:bodyPr>
          <a:lstStyle/>
          <a:p>
            <a:r>
              <a:rPr lang="en-US" sz="3600" dirty="0"/>
              <a:t>In </a:t>
            </a:r>
            <a:r>
              <a:rPr lang="en-US" sz="3600" b="1" dirty="0"/>
              <a:t>DECEMBER 1994 </a:t>
            </a:r>
            <a:r>
              <a:rPr lang="en-US" sz="3600" dirty="0"/>
              <a:t>The Antarctic </a:t>
            </a:r>
            <a:r>
              <a:rPr lang="en-US" sz="3600" u="sng" dirty="0"/>
              <a:t>whale sanctuary </a:t>
            </a:r>
            <a:r>
              <a:rPr lang="en-US" sz="3600" dirty="0"/>
              <a:t>is approved by the International Whaling Commission. </a:t>
            </a:r>
          </a:p>
        </p:txBody>
      </p:sp>
      <p:pic>
        <p:nvPicPr>
          <p:cNvPr id="5" name="Picture 4">
            <a:extLst>
              <a:ext uri="{FF2B5EF4-FFF2-40B4-BE49-F238E27FC236}">
                <a16:creationId xmlns:a16="http://schemas.microsoft.com/office/drawing/2014/main" id="{E1F8A4FD-9704-4B5E-8147-6784708CA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808" y="2020186"/>
            <a:ext cx="4952902" cy="4156777"/>
          </a:xfrm>
          <a:prstGeom prst="rect">
            <a:avLst/>
          </a:prstGeom>
        </p:spPr>
      </p:pic>
      <p:sp>
        <p:nvSpPr>
          <p:cNvPr id="6" name="Rectangle 5">
            <a:extLst>
              <a:ext uri="{FF2B5EF4-FFF2-40B4-BE49-F238E27FC236}">
                <a16:creationId xmlns:a16="http://schemas.microsoft.com/office/drawing/2014/main" id="{99C243D1-AD5E-43E6-AE69-C8BDC0C9CB36}"/>
              </a:ext>
            </a:extLst>
          </p:cNvPr>
          <p:cNvSpPr/>
          <p:nvPr/>
        </p:nvSpPr>
        <p:spPr>
          <a:xfrm>
            <a:off x="1240466" y="2413338"/>
            <a:ext cx="6096000" cy="3108543"/>
          </a:xfrm>
          <a:prstGeom prst="rect">
            <a:avLst/>
          </a:prstGeom>
        </p:spPr>
        <p:txBody>
          <a:bodyPr>
            <a:spAutoFit/>
          </a:bodyPr>
          <a:lstStyle/>
          <a:p>
            <a:r>
              <a:rPr lang="en-US" sz="2800" b="1" dirty="0"/>
              <a:t>Skeleton</a:t>
            </a:r>
          </a:p>
          <a:p>
            <a:r>
              <a:rPr lang="en-US" sz="2800" b="1" dirty="0"/>
              <a:t>of a </a:t>
            </a:r>
          </a:p>
          <a:p>
            <a:r>
              <a:rPr lang="en-US" sz="2800" b="1" dirty="0"/>
              <a:t>sea faring</a:t>
            </a:r>
          </a:p>
          <a:p>
            <a:r>
              <a:rPr lang="en-US" sz="2800" b="1" dirty="0"/>
              <a:t>vessel, at</a:t>
            </a:r>
          </a:p>
          <a:p>
            <a:r>
              <a:rPr lang="en-US" sz="2800" b="1" dirty="0"/>
              <a:t>The Marina</a:t>
            </a:r>
          </a:p>
          <a:p>
            <a:r>
              <a:rPr lang="en-US" sz="2800" b="1" dirty="0"/>
              <a:t>National City,</a:t>
            </a:r>
          </a:p>
          <a:p>
            <a:r>
              <a:rPr lang="en-US" sz="2800" b="1" dirty="0"/>
              <a:t>Ca. </a:t>
            </a:r>
          </a:p>
        </p:txBody>
      </p:sp>
    </p:spTree>
    <p:extLst>
      <p:ext uri="{BB962C8B-B14F-4D97-AF65-F5344CB8AC3E}">
        <p14:creationId xmlns:p14="http://schemas.microsoft.com/office/powerpoint/2010/main" val="389033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EE70D3-5B5B-4CD3-9498-CB7D7636D56D}"/>
              </a:ext>
            </a:extLst>
          </p:cNvPr>
          <p:cNvSpPr>
            <a:spLocks noGrp="1"/>
          </p:cNvSpPr>
          <p:nvPr>
            <p:ph idx="1"/>
          </p:nvPr>
        </p:nvSpPr>
        <p:spPr>
          <a:xfrm>
            <a:off x="838200" y="753035"/>
            <a:ext cx="10515600" cy="5423928"/>
          </a:xfrm>
        </p:spPr>
        <p:txBody>
          <a:bodyPr>
            <a:normAutofit/>
          </a:bodyPr>
          <a:lstStyle/>
          <a:p>
            <a:r>
              <a:rPr lang="en-US" sz="3600" dirty="0"/>
              <a:t>In </a:t>
            </a:r>
            <a:r>
              <a:rPr lang="en-US" sz="3600" b="1" dirty="0"/>
              <a:t>JUNE 1996 </a:t>
            </a:r>
            <a:r>
              <a:rPr lang="en-US" sz="3600" dirty="0"/>
              <a:t>the </a:t>
            </a:r>
            <a:r>
              <a:rPr lang="en-US" sz="3600" u="sng" dirty="0"/>
              <a:t>Comprehensive Nuclear Ban Treaty </a:t>
            </a:r>
            <a:r>
              <a:rPr lang="en-US" sz="3600" dirty="0"/>
              <a:t>is adopted by the United Nations. </a:t>
            </a:r>
          </a:p>
        </p:txBody>
      </p:sp>
      <p:pic>
        <p:nvPicPr>
          <p:cNvPr id="5" name="Picture 4" descr="A large green field with trees in the background&#10;&#10;Description generated with high confidence">
            <a:extLst>
              <a:ext uri="{FF2B5EF4-FFF2-40B4-BE49-F238E27FC236}">
                <a16:creationId xmlns:a16="http://schemas.microsoft.com/office/drawing/2014/main" id="{FA22873E-4313-469C-9ABB-7400355F1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219" y="1892594"/>
            <a:ext cx="4890975" cy="4284369"/>
          </a:xfrm>
          <a:prstGeom prst="rect">
            <a:avLst/>
          </a:prstGeom>
        </p:spPr>
      </p:pic>
      <p:sp>
        <p:nvSpPr>
          <p:cNvPr id="6" name="Rectangle 5">
            <a:extLst>
              <a:ext uri="{FF2B5EF4-FFF2-40B4-BE49-F238E27FC236}">
                <a16:creationId xmlns:a16="http://schemas.microsoft.com/office/drawing/2014/main" id="{77F6BF87-1FAE-4766-9A9B-DBC7E4B50CA9}"/>
              </a:ext>
            </a:extLst>
          </p:cNvPr>
          <p:cNvSpPr/>
          <p:nvPr/>
        </p:nvSpPr>
        <p:spPr>
          <a:xfrm>
            <a:off x="1942212" y="2296657"/>
            <a:ext cx="6096000" cy="3046988"/>
          </a:xfrm>
          <a:prstGeom prst="rect">
            <a:avLst/>
          </a:prstGeom>
        </p:spPr>
        <p:txBody>
          <a:bodyPr wrap="square">
            <a:spAutoFit/>
          </a:bodyPr>
          <a:lstStyle/>
          <a:p>
            <a:r>
              <a:rPr lang="en-US" sz="3200" b="1" dirty="0"/>
              <a:t>Rural area</a:t>
            </a:r>
          </a:p>
          <a:p>
            <a:r>
              <a:rPr lang="en-US" sz="3200" b="1" dirty="0"/>
              <a:t>park of </a:t>
            </a:r>
          </a:p>
          <a:p>
            <a:r>
              <a:rPr lang="en-US" sz="3200" b="1" dirty="0"/>
              <a:t>defunct</a:t>
            </a:r>
          </a:p>
          <a:p>
            <a:r>
              <a:rPr lang="en-US" sz="3200" b="1" dirty="0"/>
              <a:t>iron wagon</a:t>
            </a:r>
          </a:p>
          <a:p>
            <a:r>
              <a:rPr lang="en-US" sz="3200" b="1" dirty="0"/>
              <a:t>wagon rims.</a:t>
            </a:r>
          </a:p>
          <a:p>
            <a:r>
              <a:rPr lang="en-US" sz="3200" b="1" dirty="0" err="1"/>
              <a:t>Grinell</a:t>
            </a:r>
            <a:r>
              <a:rPr lang="en-US" sz="3200" b="1" dirty="0"/>
              <a:t>, Ia. </a:t>
            </a:r>
          </a:p>
        </p:txBody>
      </p:sp>
    </p:spTree>
    <p:extLst>
      <p:ext uri="{BB962C8B-B14F-4D97-AF65-F5344CB8AC3E}">
        <p14:creationId xmlns:p14="http://schemas.microsoft.com/office/powerpoint/2010/main" val="272878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E6CED-BC60-4AAA-B6A5-16E658BA4521}"/>
              </a:ext>
            </a:extLst>
          </p:cNvPr>
          <p:cNvSpPr>
            <a:spLocks noGrp="1"/>
          </p:cNvSpPr>
          <p:nvPr>
            <p:ph idx="1"/>
          </p:nvPr>
        </p:nvSpPr>
        <p:spPr>
          <a:xfrm>
            <a:off x="838200" y="860612"/>
            <a:ext cx="10515600" cy="5316351"/>
          </a:xfrm>
        </p:spPr>
        <p:txBody>
          <a:bodyPr/>
          <a:lstStyle/>
          <a:p>
            <a:r>
              <a:rPr lang="en-US" dirty="0"/>
              <a:t>In </a:t>
            </a:r>
            <a:r>
              <a:rPr lang="en-US" b="1" dirty="0"/>
              <a:t>DECEMBER 1997 </a:t>
            </a:r>
            <a:r>
              <a:rPr lang="en-US" dirty="0"/>
              <a:t>ministers from industrialized nations adopted the </a:t>
            </a:r>
            <a:r>
              <a:rPr lang="en-US" u="sng" dirty="0"/>
              <a:t>Kyoto Protocol</a:t>
            </a:r>
            <a:r>
              <a:rPr lang="en-US" dirty="0"/>
              <a:t> agreeing to set legally-binding</a:t>
            </a:r>
            <a:r>
              <a:rPr lang="en-US" u="sng" dirty="0"/>
              <a:t> reduction targets on greenhouse gases</a:t>
            </a:r>
            <a:r>
              <a:rPr lang="en-US" dirty="0"/>
              <a:t>. Following additional intensive campaigning, the Kyoto Protocol is ratified by the European Union in March 2002 and by Russia in October 2004.</a:t>
            </a:r>
            <a:endParaRPr lang="en-US" u="sng" dirty="0"/>
          </a:p>
        </p:txBody>
      </p:sp>
      <p:pic>
        <p:nvPicPr>
          <p:cNvPr id="5" name="Picture 4" descr="A house with trees in the background&#10;&#10;Description generated with very high confidence">
            <a:extLst>
              <a:ext uri="{FF2B5EF4-FFF2-40B4-BE49-F238E27FC236}">
                <a16:creationId xmlns:a16="http://schemas.microsoft.com/office/drawing/2014/main" id="{879325CC-D9C2-4B9B-B128-EAB6E5692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158" y="2594344"/>
            <a:ext cx="6485861" cy="3582619"/>
          </a:xfrm>
          <a:prstGeom prst="rect">
            <a:avLst/>
          </a:prstGeom>
        </p:spPr>
      </p:pic>
      <p:sp>
        <p:nvSpPr>
          <p:cNvPr id="6" name="Rectangle 5">
            <a:extLst>
              <a:ext uri="{FF2B5EF4-FFF2-40B4-BE49-F238E27FC236}">
                <a16:creationId xmlns:a16="http://schemas.microsoft.com/office/drawing/2014/main" id="{0A66BC8E-BBAB-4FAA-916F-2E944623CD56}"/>
              </a:ext>
            </a:extLst>
          </p:cNvPr>
          <p:cNvSpPr/>
          <p:nvPr/>
        </p:nvSpPr>
        <p:spPr>
          <a:xfrm>
            <a:off x="1495648" y="3008762"/>
            <a:ext cx="6096000" cy="3108543"/>
          </a:xfrm>
          <a:prstGeom prst="rect">
            <a:avLst/>
          </a:prstGeom>
        </p:spPr>
        <p:txBody>
          <a:bodyPr>
            <a:spAutoFit/>
          </a:bodyPr>
          <a:lstStyle/>
          <a:p>
            <a:r>
              <a:rPr lang="en-US" sz="2800" b="1" dirty="0"/>
              <a:t>Solar panels</a:t>
            </a:r>
          </a:p>
          <a:p>
            <a:r>
              <a:rPr lang="en-US" sz="2800" b="1" dirty="0"/>
              <a:t>on the </a:t>
            </a:r>
          </a:p>
          <a:p>
            <a:r>
              <a:rPr lang="en-US" sz="2800" b="1" dirty="0"/>
              <a:t>parking lot</a:t>
            </a:r>
          </a:p>
          <a:p>
            <a:r>
              <a:rPr lang="en-US" sz="2800" b="1" dirty="0"/>
              <a:t>Carport, at</a:t>
            </a:r>
          </a:p>
          <a:p>
            <a:r>
              <a:rPr lang="en-US" sz="2800" b="1" dirty="0"/>
              <a:t>The Pastoral</a:t>
            </a:r>
          </a:p>
          <a:p>
            <a:r>
              <a:rPr lang="en-US" sz="2800" b="1" dirty="0"/>
              <a:t>Center, </a:t>
            </a:r>
            <a:r>
              <a:rPr lang="en-US" sz="2800" b="1" dirty="0" err="1"/>
              <a:t>Dioc</a:t>
            </a:r>
            <a:r>
              <a:rPr lang="en-US" sz="2800" b="1" dirty="0"/>
              <a:t>.</a:t>
            </a:r>
          </a:p>
          <a:p>
            <a:r>
              <a:rPr lang="en-US" sz="2800" b="1" dirty="0"/>
              <a:t>of San Diego. </a:t>
            </a:r>
          </a:p>
        </p:txBody>
      </p:sp>
    </p:spTree>
    <p:extLst>
      <p:ext uri="{BB962C8B-B14F-4D97-AF65-F5344CB8AC3E}">
        <p14:creationId xmlns:p14="http://schemas.microsoft.com/office/powerpoint/2010/main" val="4092970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70DD8-0CDF-4FAB-8468-BD53FD1B16A8}"/>
              </a:ext>
            </a:extLst>
          </p:cNvPr>
          <p:cNvSpPr>
            <a:spLocks noGrp="1"/>
          </p:cNvSpPr>
          <p:nvPr>
            <p:ph idx="1"/>
          </p:nvPr>
        </p:nvSpPr>
        <p:spPr>
          <a:xfrm>
            <a:off x="838200" y="788894"/>
            <a:ext cx="10515600" cy="5388069"/>
          </a:xfrm>
        </p:spPr>
        <p:txBody>
          <a:bodyPr/>
          <a:lstStyle/>
          <a:p>
            <a:r>
              <a:rPr lang="en-US" dirty="0"/>
              <a:t>In </a:t>
            </a:r>
            <a:r>
              <a:rPr lang="en-US" b="1" dirty="0"/>
              <a:t>DECEMBER 2000 </a:t>
            </a:r>
            <a:r>
              <a:rPr lang="en-US" dirty="0"/>
              <a:t>following years of campaigning of the trade and investments of companies involved in logging the endangered Great Bear Rainforest, a historic conservation agreement is reached to </a:t>
            </a:r>
            <a:r>
              <a:rPr lang="en-US" u="sng" dirty="0"/>
              <a:t>conserve Canada’s remaining costal rainforest. </a:t>
            </a:r>
          </a:p>
        </p:txBody>
      </p:sp>
      <p:pic>
        <p:nvPicPr>
          <p:cNvPr id="5" name="Picture 4" descr="A view of a rocky mountain&#10;&#10;Description generated with very high confidence">
            <a:extLst>
              <a:ext uri="{FF2B5EF4-FFF2-40B4-BE49-F238E27FC236}">
                <a16:creationId xmlns:a16="http://schemas.microsoft.com/office/drawing/2014/main" id="{35266D40-3470-4460-97F8-1261FACDB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09284"/>
            <a:ext cx="10515601" cy="4344012"/>
          </a:xfrm>
          <a:prstGeom prst="rect">
            <a:avLst/>
          </a:prstGeom>
        </p:spPr>
      </p:pic>
    </p:spTree>
    <p:extLst>
      <p:ext uri="{BB962C8B-B14F-4D97-AF65-F5344CB8AC3E}">
        <p14:creationId xmlns:p14="http://schemas.microsoft.com/office/powerpoint/2010/main" val="901766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707</Words>
  <Application>Microsoft Office PowerPoint</Application>
  <PresentationFormat>Widescreen</PresentationFormat>
  <Paragraphs>84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A 45 Year History of Struggle to Protect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45 Year History of Struggle to Protect Creation</dc:title>
  <dc:creator>Emmet Farrell</dc:creator>
  <cp:lastModifiedBy>Emmet Farrell</cp:lastModifiedBy>
  <cp:revision>24</cp:revision>
  <dcterms:created xsi:type="dcterms:W3CDTF">2017-11-05T17:48:18Z</dcterms:created>
  <dcterms:modified xsi:type="dcterms:W3CDTF">2017-11-06T02:26:26Z</dcterms:modified>
</cp:coreProperties>
</file>