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8" r:id="rId3"/>
    <p:sldId id="281" r:id="rId4"/>
    <p:sldId id="257" r:id="rId5"/>
    <p:sldId id="309" r:id="rId6"/>
    <p:sldId id="282" r:id="rId7"/>
    <p:sldId id="258" r:id="rId8"/>
    <p:sldId id="310" r:id="rId9"/>
    <p:sldId id="306" r:id="rId10"/>
    <p:sldId id="259" r:id="rId11"/>
    <p:sldId id="311" r:id="rId12"/>
    <p:sldId id="284" r:id="rId13"/>
    <p:sldId id="260" r:id="rId14"/>
    <p:sldId id="312" r:id="rId15"/>
    <p:sldId id="285" r:id="rId16"/>
    <p:sldId id="261" r:id="rId17"/>
    <p:sldId id="317" r:id="rId18"/>
    <p:sldId id="286" r:id="rId19"/>
    <p:sldId id="262" r:id="rId20"/>
    <p:sldId id="314" r:id="rId21"/>
    <p:sldId id="287" r:id="rId22"/>
    <p:sldId id="263" r:id="rId23"/>
    <p:sldId id="315" r:id="rId24"/>
    <p:sldId id="288" r:id="rId25"/>
    <p:sldId id="264" r:id="rId26"/>
    <p:sldId id="313" r:id="rId27"/>
    <p:sldId id="289" r:id="rId28"/>
    <p:sldId id="265" r:id="rId29"/>
    <p:sldId id="316" r:id="rId30"/>
    <p:sldId id="290" r:id="rId31"/>
    <p:sldId id="266" r:id="rId32"/>
    <p:sldId id="318" r:id="rId33"/>
    <p:sldId id="291" r:id="rId34"/>
    <p:sldId id="267" r:id="rId35"/>
    <p:sldId id="319" r:id="rId36"/>
    <p:sldId id="292" r:id="rId37"/>
    <p:sldId id="268" r:id="rId38"/>
    <p:sldId id="320" r:id="rId39"/>
    <p:sldId id="293" r:id="rId40"/>
    <p:sldId id="269" r:id="rId41"/>
    <p:sldId id="321" r:id="rId42"/>
    <p:sldId id="294" r:id="rId43"/>
    <p:sldId id="270" r:id="rId44"/>
    <p:sldId id="322" r:id="rId45"/>
    <p:sldId id="295" r:id="rId46"/>
    <p:sldId id="271" r:id="rId47"/>
    <p:sldId id="323" r:id="rId48"/>
    <p:sldId id="296" r:id="rId49"/>
    <p:sldId id="272" r:id="rId50"/>
    <p:sldId id="324" r:id="rId51"/>
    <p:sldId id="297" r:id="rId52"/>
    <p:sldId id="273" r:id="rId53"/>
    <p:sldId id="325" r:id="rId54"/>
    <p:sldId id="298" r:id="rId55"/>
    <p:sldId id="274" r:id="rId56"/>
    <p:sldId id="326" r:id="rId57"/>
    <p:sldId id="299" r:id="rId58"/>
    <p:sldId id="275" r:id="rId59"/>
    <p:sldId id="327" r:id="rId60"/>
    <p:sldId id="300" r:id="rId61"/>
    <p:sldId id="276" r:id="rId62"/>
    <p:sldId id="328" r:id="rId63"/>
    <p:sldId id="301" r:id="rId64"/>
    <p:sldId id="277" r:id="rId65"/>
    <p:sldId id="329" r:id="rId66"/>
    <p:sldId id="302" r:id="rId67"/>
    <p:sldId id="278" r:id="rId68"/>
    <p:sldId id="330" r:id="rId69"/>
    <p:sldId id="303" r:id="rId70"/>
    <p:sldId id="279" r:id="rId71"/>
    <p:sldId id="331" r:id="rId72"/>
    <p:sldId id="304" r:id="rId73"/>
    <p:sldId id="280" r:id="rId74"/>
    <p:sldId id="283" r:id="rId75"/>
    <p:sldId id="305" r:id="rId76"/>
    <p:sldId id="307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43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15FD7D-3EEF-47E0-99A9-08C97262EE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0A798-12F9-46BC-9E16-50BE41D25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64E518-D9A9-425C-8EF8-646BA1792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C015B5-57D4-412A-B84C-536D5F5B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68283-EF13-4D10-BB58-AE7774556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720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C5474-0AA1-4417-B94D-37E150ED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2842E-CA69-46BF-9336-F71C588639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5A12CF-E92C-40D6-9BCB-14C00EF66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477E5-DFC8-440F-AFFB-DAFB11EEB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FBF66-5386-433D-95E4-A8FE9A678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130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D37F51-8B7A-4C4E-8F45-CC796CEB97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2D835B-F6ED-4F03-916D-54D16457D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BF3C-B21A-495A-BC76-B31EDA4D6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DBFD57-0699-4663-A40D-BB020DB34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0FE10-4E84-485F-88E0-B76DD819B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39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53AA-091B-4AF7-ABD1-FE625EC8C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676FB-CE81-48AB-AAD6-9E45EB7C7A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E107F-7E64-4172-BD6C-DAE34A875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31081-E733-44C0-A1D2-F3993BD23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5D56F-4D11-4DB2-B3C9-C2F9308AA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9C7CA-180C-47EC-AC2E-9E3F93E1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414B49-AD3D-4065-9642-EDA5C9908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27796-D56D-4D5C-8F8D-A0F7EE040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5C9DA-BA3D-4BF2-8F87-2E9605FD5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3F70C-A3FC-47A6-8AF6-ED3FFFBF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48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5EFDE-3D51-4A85-B3EE-2986BB40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2DD93B-4A2E-4FA5-9132-EDE9B2FA47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AD7983-9921-4E64-9AB2-892516DEE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4C1A6D-3537-4793-A354-09E4121B2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1A54F3-4DBC-4BCA-907F-EB5FCC9E2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2A9B0-FD3E-4318-B4E8-E145B9191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34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18C42-97CF-48C0-A8DB-823F190B7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99BA01-25C4-485E-AF1B-A10D494A8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160A32-D2F9-46DE-9E69-61750EAF6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FD82A2-43C9-4ABF-B60C-9EBAD46990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A6287E-822D-4E34-A329-3472DC6B3A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8AD631-88FC-45BA-9560-26E59632B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4456B0-38F2-4865-AAA8-95ADAD47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15615D-4736-46A9-A512-A6103A61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00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E3CBD-50DE-4F0F-8B1A-9B9FAD01B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DE20B4-0C55-4E17-800A-3C5552AF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1E05D-4D03-492F-8BB8-45678AA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81858A-3EF3-445E-9BE3-6C2BC870E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504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3DD823-5F3B-43D3-8408-390A94032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577968-194A-4859-9F4B-CCDA63EEA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C0670-C743-4D75-AA1A-ACA310FBA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4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49963-1DD3-405F-8451-0EBDEBDBF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17D4EB-7E52-4B52-A233-275C8910D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11F8B3-EA5C-4551-A5F0-693116B5C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437C1-6612-459F-A711-1076DA462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08D0C0-F522-44E1-9005-371B4F00B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92E18-C1AF-46BF-81A4-A026C8834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05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111D-BD66-4330-A414-FD811A1F9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D4A25D-45C4-4D18-868C-0C42DA3ED4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50C065-F565-4B09-80F5-9AF70EED9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3F536-E936-4AAF-85FA-B0D94E56D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0015F-4741-4BDB-AC6A-88A982FED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CA92B-4859-4A19-807E-89804B1C5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76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5E44F4C-B10E-4B79-8289-70D9DA830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2CD37-21C4-4135-B23E-E27128516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3B2CB5-9736-4861-A5CE-A37E410DB8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2424B3-30AD-49AD-9EC2-684339351169}" type="datetimeFigureOut">
              <a:rPr lang="en-US" smtClean="0"/>
              <a:t>2/20/2019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80FAE-1840-4A1A-9CD4-CBB89E77BE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FFB22-D937-4AB6-B6C1-7FF3257899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185D7-9CA7-422A-B762-947E35DF62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9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5B070F6-3AB0-4342-9665-9E0D20B373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979714"/>
            <a:ext cx="10210800" cy="5256194"/>
          </a:xfrm>
        </p:spPr>
        <p:txBody>
          <a:bodyPr/>
          <a:lstStyle/>
          <a:p>
            <a:r>
              <a:rPr lang="en-US" sz="3600" dirty="0">
                <a:latin typeface="Arial Black" panose="020B0A04020102020204" pitchFamily="34" charset="0"/>
              </a:rPr>
              <a:t>RELIGION AND GLOBAL CLIMATE CHANGE</a:t>
            </a:r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Arial Black" panose="020B0A04020102020204" pitchFamily="34" charset="0"/>
              </a:rPr>
              <a:t>A handbook for Faith Leaders &amp; Climate Activists</a:t>
            </a:r>
          </a:p>
          <a:p>
            <a:endParaRPr lang="en-US" sz="3200" dirty="0">
              <a:latin typeface="Arial Black" panose="020B0A04020102020204" pitchFamily="34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Frederick W. Krueger – Editor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National Religious Coalition on Creation Care, 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1100Hughes Ave., Santa Rosa, Ca. 95407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386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6AEA5B-9F64-479C-9DB5-E24A8B752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19528"/>
            <a:ext cx="10515600" cy="5457435"/>
          </a:xfrm>
        </p:spPr>
        <p:txBody>
          <a:bodyPr/>
          <a:lstStyle/>
          <a:p>
            <a:r>
              <a:rPr lang="en-US" dirty="0"/>
              <a:t>2- </a:t>
            </a:r>
            <a:r>
              <a:rPr lang="en-US" sz="4000" b="1" u="sng" dirty="0"/>
              <a:t>HEAT WAVES ARE INTENSIFYING</a:t>
            </a:r>
            <a:r>
              <a:rPr lang="en-US" sz="4000" dirty="0"/>
              <a:t>:</a:t>
            </a:r>
          </a:p>
          <a:p>
            <a:r>
              <a:rPr lang="en-US" sz="4000" dirty="0"/>
              <a:t>- There is steady increase in the frequency and intensity of heat waves.</a:t>
            </a:r>
          </a:p>
          <a:p>
            <a:r>
              <a:rPr lang="en-US" sz="4000" dirty="0"/>
              <a:t>- Almost everywhere excessively HOT DAYS are on the increase. </a:t>
            </a:r>
          </a:p>
          <a:p>
            <a:r>
              <a:rPr lang="en-US" sz="4000" dirty="0"/>
              <a:t>- Higher temperatures reduce crop yields and drive up energy usage. </a:t>
            </a:r>
          </a:p>
          <a:p>
            <a:r>
              <a:rPr lang="en-US" sz="4000" dirty="0"/>
              <a:t>Heat waves are the </a:t>
            </a:r>
            <a:r>
              <a:rPr lang="en-US" sz="4000" u="sng" dirty="0"/>
              <a:t>NO. 1 weather killer </a:t>
            </a:r>
            <a:r>
              <a:rPr lang="en-US" sz="4000" dirty="0"/>
              <a:t>in U.S.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52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5ECBB-FC45-4290-A5DE-90C3AE28C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390"/>
            <a:ext cx="10515600" cy="5247573"/>
          </a:xfrm>
        </p:spPr>
        <p:txBody>
          <a:bodyPr>
            <a:normAutofit/>
          </a:bodyPr>
          <a:lstStyle/>
          <a:p>
            <a:r>
              <a:rPr lang="en-US" sz="4800" b="1" dirty="0"/>
              <a:t>“Immediate measures must be taken. If we fail to act now, the changes already underway will intensify and create catastrophic conditions.”</a:t>
            </a:r>
          </a:p>
          <a:p>
            <a:endParaRPr lang="en-US" sz="4400" b="1" dirty="0"/>
          </a:p>
          <a:p>
            <a:r>
              <a:rPr lang="en-US" sz="4400" dirty="0"/>
              <a:t>Orthodox Bishops of America. </a:t>
            </a:r>
          </a:p>
        </p:txBody>
      </p:sp>
    </p:spTree>
    <p:extLst>
      <p:ext uri="{BB962C8B-B14F-4D97-AF65-F5344CB8AC3E}">
        <p14:creationId xmlns:p14="http://schemas.microsoft.com/office/powerpoint/2010/main" val="30188567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91C2EEE-0824-490B-9B70-23FD6814E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1019969"/>
            <a:ext cx="8255000" cy="4826000"/>
          </a:xfrm>
        </p:spPr>
      </p:pic>
    </p:spTree>
    <p:extLst>
      <p:ext uri="{BB962C8B-B14F-4D97-AF65-F5344CB8AC3E}">
        <p14:creationId xmlns:p14="http://schemas.microsoft.com/office/powerpoint/2010/main" val="218177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8CED9-DCD4-4511-92A6-42046400C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4420"/>
            <a:ext cx="10515600" cy="5292543"/>
          </a:xfrm>
        </p:spPr>
        <p:txBody>
          <a:bodyPr>
            <a:normAutofit/>
          </a:bodyPr>
          <a:lstStyle/>
          <a:p>
            <a:r>
              <a:rPr lang="en-US" dirty="0"/>
              <a:t>3- </a:t>
            </a:r>
            <a:r>
              <a:rPr lang="en-US" sz="4000" b="1" u="sng" dirty="0"/>
              <a:t>GLACIERS ARE MELTING</a:t>
            </a:r>
            <a:r>
              <a:rPr lang="en-US" sz="4000" dirty="0"/>
              <a:t>:</a:t>
            </a:r>
          </a:p>
          <a:p>
            <a:r>
              <a:rPr lang="en-US" sz="4000" dirty="0"/>
              <a:t>- Glacier National Park in Montana had 150 glaciers in 1910.                                                           - Within another 20 years they will all be gone.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- Only about 3% of the world’s water is drinkable</a:t>
            </a:r>
          </a:p>
          <a:p>
            <a:r>
              <a:rPr lang="en-US" sz="4000" dirty="0"/>
              <a:t>- Glaciers store about 70% of the world’s fresh water.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294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4E0B83-F9A9-4FC1-87B3-614FE9654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4420"/>
            <a:ext cx="10515600" cy="5292543"/>
          </a:xfrm>
        </p:spPr>
        <p:txBody>
          <a:bodyPr>
            <a:normAutofit/>
          </a:bodyPr>
          <a:lstStyle/>
          <a:p>
            <a:r>
              <a:rPr lang="en-US" sz="4800" dirty="0"/>
              <a:t>“</a:t>
            </a:r>
            <a:r>
              <a:rPr lang="en-US" sz="4800" b="1" dirty="0"/>
              <a:t>The U.S. government needs to respond to global warming with great urgency and firm leadership by supporting mandatory measures that reduce the absolute amount of green house gas emissions.” </a:t>
            </a:r>
          </a:p>
          <a:p>
            <a:r>
              <a:rPr lang="en-US" sz="4400" dirty="0"/>
              <a:t>The United Church of Christ.</a:t>
            </a:r>
          </a:p>
        </p:txBody>
      </p:sp>
    </p:spTree>
    <p:extLst>
      <p:ext uri="{BB962C8B-B14F-4D97-AF65-F5344CB8AC3E}">
        <p14:creationId xmlns:p14="http://schemas.microsoft.com/office/powerpoint/2010/main" val="277845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693E21F7-A1CB-4A43-A2AE-DDB1B8349B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0" y="830262"/>
            <a:ext cx="10118361" cy="5197475"/>
          </a:xfrm>
        </p:spPr>
      </p:pic>
    </p:spTree>
    <p:extLst>
      <p:ext uri="{BB962C8B-B14F-4D97-AF65-F5344CB8AC3E}">
        <p14:creationId xmlns:p14="http://schemas.microsoft.com/office/powerpoint/2010/main" val="1405969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D8E48-96A9-4008-B400-9EDCE2752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439"/>
            <a:ext cx="10515600" cy="5322524"/>
          </a:xfrm>
        </p:spPr>
        <p:txBody>
          <a:bodyPr/>
          <a:lstStyle/>
          <a:p>
            <a:r>
              <a:rPr lang="en-US" dirty="0"/>
              <a:t>4.  </a:t>
            </a:r>
            <a:r>
              <a:rPr lang="en-US" sz="4000" b="1" u="sng" dirty="0"/>
              <a:t>THE ARTIC IS WARMING</a:t>
            </a:r>
            <a:r>
              <a:rPr lang="en-US" sz="4000" dirty="0"/>
              <a:t>:</a:t>
            </a:r>
          </a:p>
          <a:p>
            <a:r>
              <a:rPr lang="en-US" sz="4000" dirty="0"/>
              <a:t>The </a:t>
            </a:r>
            <a:r>
              <a:rPr lang="en-US" sz="4000" u="sng" dirty="0"/>
              <a:t>UN Intergovernmental Panel on Climate Change </a:t>
            </a:r>
            <a:r>
              <a:rPr lang="en-US" sz="4000" dirty="0"/>
              <a:t>IPCC predicts global temperatures will rise 3 to 10 degrees before the century’s end. </a:t>
            </a:r>
          </a:p>
          <a:p>
            <a:r>
              <a:rPr lang="en-US" sz="4000" dirty="0"/>
              <a:t>Since 1978 the area of Artic sea has been shrinking by 9% per decade. </a:t>
            </a:r>
          </a:p>
          <a:p>
            <a:r>
              <a:rPr lang="en-US" sz="4000" dirty="0"/>
              <a:t>The Native peoples are finding hunting, whaling and fishing more difficult.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31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1EA1C6-52AC-4F59-A9C8-2090D0BA8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390"/>
            <a:ext cx="10515600" cy="5247573"/>
          </a:xfrm>
        </p:spPr>
        <p:txBody>
          <a:bodyPr>
            <a:normAutofit/>
          </a:bodyPr>
          <a:lstStyle/>
          <a:p>
            <a:r>
              <a:rPr lang="en-US" sz="4800" b="1" dirty="0"/>
              <a:t>“Global climate change presents an unprecedented threat to life on </a:t>
            </a:r>
            <a:r>
              <a:rPr lang="en-US" sz="4800" b="1" dirty="0" err="1"/>
              <a:t>earth..a</a:t>
            </a:r>
            <a:r>
              <a:rPr lang="en-US" sz="4800" b="1" dirty="0"/>
              <a:t> sin against God; we should recognize how it is also a crime against humanity.” </a:t>
            </a:r>
          </a:p>
          <a:p>
            <a:endParaRPr lang="en-US" sz="4400" dirty="0"/>
          </a:p>
          <a:p>
            <a:r>
              <a:rPr lang="en-US" sz="4400" dirty="0"/>
              <a:t>Ecumenical Patriarch Bartolomew.</a:t>
            </a:r>
          </a:p>
        </p:txBody>
      </p:sp>
    </p:spTree>
    <p:extLst>
      <p:ext uri="{BB962C8B-B14F-4D97-AF65-F5344CB8AC3E}">
        <p14:creationId xmlns:p14="http://schemas.microsoft.com/office/powerpoint/2010/main" val="260814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erson&#10;&#10;Description automatically generated">
            <a:extLst>
              <a:ext uri="{FF2B5EF4-FFF2-40B4-BE49-F238E27FC236}">
                <a16:creationId xmlns:a16="http://schemas.microsoft.com/office/drawing/2014/main" id="{64CB7CEE-4078-4AFA-8E96-3D8B55093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30262"/>
            <a:ext cx="10254343" cy="5197475"/>
          </a:xfrm>
        </p:spPr>
      </p:pic>
    </p:spTree>
    <p:extLst>
      <p:ext uri="{BB962C8B-B14F-4D97-AF65-F5344CB8AC3E}">
        <p14:creationId xmlns:p14="http://schemas.microsoft.com/office/powerpoint/2010/main" val="23498340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59E5F-3864-480E-90B9-6D78BD594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3111" y="764498"/>
            <a:ext cx="10515600" cy="5351488"/>
          </a:xfrm>
        </p:spPr>
        <p:txBody>
          <a:bodyPr/>
          <a:lstStyle/>
          <a:p>
            <a:r>
              <a:rPr lang="en-US" dirty="0"/>
              <a:t>5- </a:t>
            </a:r>
            <a:r>
              <a:rPr lang="en-US" sz="4000" b="1" u="sng" dirty="0"/>
              <a:t>CORAL REEFS ARE DYING</a:t>
            </a:r>
            <a:r>
              <a:rPr lang="en-US" sz="4000" dirty="0"/>
              <a:t>:</a:t>
            </a:r>
          </a:p>
          <a:p>
            <a:r>
              <a:rPr lang="en-US" sz="4000" dirty="0"/>
              <a:t>Scientists estimate that </a:t>
            </a:r>
            <a:r>
              <a:rPr lang="en-US" sz="4000" u="sng" dirty="0"/>
              <a:t>20% </a:t>
            </a:r>
            <a:r>
              <a:rPr lang="en-US" sz="4000" dirty="0"/>
              <a:t>of the world’s coral reefs have already been </a:t>
            </a:r>
            <a:r>
              <a:rPr lang="en-US" sz="4000" u="sng" dirty="0"/>
              <a:t>destroyed</a:t>
            </a:r>
            <a:r>
              <a:rPr lang="en-US" sz="4000" dirty="0"/>
              <a:t>.</a:t>
            </a:r>
          </a:p>
          <a:p>
            <a:r>
              <a:rPr lang="en-US" sz="4000" dirty="0"/>
              <a:t>Coral reefs are the birthplace of about one-quarter of all sea life that depends on the plankton there.</a:t>
            </a:r>
          </a:p>
          <a:p>
            <a:r>
              <a:rPr lang="en-US" sz="4000" dirty="0"/>
              <a:t>They provide </a:t>
            </a:r>
            <a:r>
              <a:rPr lang="en-US" sz="4000" u="sng" dirty="0"/>
              <a:t>seafood</a:t>
            </a:r>
            <a:r>
              <a:rPr lang="en-US" sz="4000" dirty="0"/>
              <a:t> for over one billion of the world’s people, valued at $375 billion a year.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798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D1B63-A015-4248-8FAC-79DAE24ABA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390"/>
            <a:ext cx="10515600" cy="52475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b="1" dirty="0"/>
              <a:t>- Changes in lifestyle based on moral virtues can ease the way to sustainable economy…</a:t>
            </a:r>
          </a:p>
          <a:p>
            <a:r>
              <a:rPr lang="en-US" sz="4800" b="1" dirty="0"/>
              <a:t>A renewed sense of sacrifice and restraint. </a:t>
            </a:r>
          </a:p>
          <a:p>
            <a:r>
              <a:rPr lang="en-US" sz="3600" b="1" dirty="0"/>
              <a:t>The United States Conference of Catholic Bishops, USCCB. </a:t>
            </a:r>
          </a:p>
        </p:txBody>
      </p:sp>
    </p:spTree>
    <p:extLst>
      <p:ext uri="{BB962C8B-B14F-4D97-AF65-F5344CB8AC3E}">
        <p14:creationId xmlns:p14="http://schemas.microsoft.com/office/powerpoint/2010/main" val="3789269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C24334-D9FF-4B53-99DD-E6C5FA5D9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9489"/>
            <a:ext cx="10515600" cy="5397474"/>
          </a:xfrm>
        </p:spPr>
        <p:txBody>
          <a:bodyPr>
            <a:normAutofit/>
          </a:bodyPr>
          <a:lstStyle/>
          <a:p>
            <a:endParaRPr lang="en-US" sz="4800" b="1" dirty="0"/>
          </a:p>
          <a:p>
            <a:r>
              <a:rPr lang="en-US" sz="4800" b="1" dirty="0"/>
              <a:t>“Climate change is a far greater threat to the world than international terrorism.”</a:t>
            </a:r>
          </a:p>
          <a:p>
            <a:endParaRPr lang="en-US" sz="4800" b="1" dirty="0"/>
          </a:p>
          <a:p>
            <a:r>
              <a:rPr lang="en-US" sz="4400" dirty="0"/>
              <a:t>Islamic Foundation for Ecology.</a:t>
            </a:r>
          </a:p>
        </p:txBody>
      </p:sp>
    </p:spTree>
    <p:extLst>
      <p:ext uri="{BB962C8B-B14F-4D97-AF65-F5344CB8AC3E}">
        <p14:creationId xmlns:p14="http://schemas.microsoft.com/office/powerpoint/2010/main" val="5287229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n animal&#10;&#10;Description automatically generated">
            <a:extLst>
              <a:ext uri="{FF2B5EF4-FFF2-40B4-BE49-F238E27FC236}">
                <a16:creationId xmlns:a16="http://schemas.microsoft.com/office/drawing/2014/main" id="{91932B59-F61F-47F3-B259-801A31C98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1" y="894056"/>
            <a:ext cx="10028419" cy="5327877"/>
          </a:xfrm>
        </p:spPr>
      </p:pic>
    </p:spTree>
    <p:extLst>
      <p:ext uri="{BB962C8B-B14F-4D97-AF65-F5344CB8AC3E}">
        <p14:creationId xmlns:p14="http://schemas.microsoft.com/office/powerpoint/2010/main" val="826628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5E031-E9CD-49EC-81DE-F3E2E3A68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49508"/>
            <a:ext cx="10515600" cy="5427455"/>
          </a:xfrm>
        </p:spPr>
        <p:txBody>
          <a:bodyPr/>
          <a:lstStyle/>
          <a:p>
            <a:r>
              <a:rPr lang="en-US" dirty="0"/>
              <a:t>6- </a:t>
            </a:r>
            <a:r>
              <a:rPr lang="en-US" sz="4000" b="1" u="sng" dirty="0"/>
              <a:t>SEA LEVELS ARE RISING</a:t>
            </a:r>
            <a:r>
              <a:rPr lang="en-US" sz="4000" dirty="0"/>
              <a:t>: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Any rise in sea level will </a:t>
            </a:r>
            <a:r>
              <a:rPr lang="en-US" sz="4000" u="sng" dirty="0"/>
              <a:t>some islands to be engulfed;</a:t>
            </a:r>
            <a:r>
              <a:rPr lang="en-US" sz="4000" dirty="0"/>
              <a:t> as in the Islands of </a:t>
            </a:r>
            <a:r>
              <a:rPr lang="en-US" sz="4000" dirty="0" err="1"/>
              <a:t>Maldive</a:t>
            </a:r>
            <a:r>
              <a:rPr lang="en-US" sz="4000" dirty="0"/>
              <a:t>.</a:t>
            </a:r>
          </a:p>
          <a:p>
            <a:r>
              <a:rPr lang="en-US" sz="4000" dirty="0"/>
              <a:t>The ocean level has </a:t>
            </a:r>
            <a:r>
              <a:rPr lang="en-US" sz="4000" u="sng" dirty="0"/>
              <a:t>already increased one foot </a:t>
            </a:r>
            <a:r>
              <a:rPr lang="en-US" sz="4000" dirty="0"/>
              <a:t>over the past century. </a:t>
            </a:r>
          </a:p>
          <a:p>
            <a:r>
              <a:rPr lang="en-US" sz="4000" dirty="0"/>
              <a:t>A 3 foot rise in sea level will cause large areas of the </a:t>
            </a:r>
            <a:r>
              <a:rPr lang="en-US" sz="4000" u="sng" dirty="0"/>
              <a:t>State of Florida </a:t>
            </a:r>
            <a:r>
              <a:rPr lang="en-US" sz="4000" dirty="0"/>
              <a:t>to disappear.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5142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08E29-FC2F-4479-AC33-A6BD9E34B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9469"/>
            <a:ext cx="10515600" cy="5367494"/>
          </a:xfrm>
        </p:spPr>
        <p:txBody>
          <a:bodyPr>
            <a:normAutofit/>
          </a:bodyPr>
          <a:lstStyle/>
          <a:p>
            <a:r>
              <a:rPr lang="en-US" sz="4800" b="1" dirty="0"/>
              <a:t>“Safeguard Creation, because if we destroy Creation, Creation will destroy us! Never forget this.”</a:t>
            </a:r>
          </a:p>
          <a:p>
            <a:r>
              <a:rPr lang="en-US" sz="4400" dirty="0"/>
              <a:t>Pope Francis</a:t>
            </a:r>
          </a:p>
          <a:p>
            <a:pPr marL="0" indent="0">
              <a:buNone/>
            </a:pPr>
            <a:endParaRPr lang="en-US" sz="4400" dirty="0"/>
          </a:p>
          <a:p>
            <a:r>
              <a:rPr lang="en-US" sz="4400" i="1" dirty="0"/>
              <a:t>“Those who destroy the earth, God will destroy”. (Revelations 11, 18).</a:t>
            </a:r>
          </a:p>
        </p:txBody>
      </p:sp>
    </p:spTree>
    <p:extLst>
      <p:ext uri="{BB962C8B-B14F-4D97-AF65-F5344CB8AC3E}">
        <p14:creationId xmlns:p14="http://schemas.microsoft.com/office/powerpoint/2010/main" val="2879242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B892AE84-3374-4B14-8E46-33473735D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49" y="979488"/>
            <a:ext cx="10508105" cy="5197475"/>
          </a:xfrm>
        </p:spPr>
      </p:pic>
    </p:spTree>
    <p:extLst>
      <p:ext uri="{BB962C8B-B14F-4D97-AF65-F5344CB8AC3E}">
        <p14:creationId xmlns:p14="http://schemas.microsoft.com/office/powerpoint/2010/main" val="3500543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A6962-1580-4B8D-A9CE-CDF2F3EED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79489"/>
            <a:ext cx="10515600" cy="5397474"/>
          </a:xfrm>
        </p:spPr>
        <p:txBody>
          <a:bodyPr/>
          <a:lstStyle/>
          <a:p>
            <a:r>
              <a:rPr lang="en-US" dirty="0"/>
              <a:t>7. </a:t>
            </a:r>
            <a:r>
              <a:rPr lang="en-US" sz="4000" b="1" u="sng" dirty="0"/>
              <a:t>THE OCEANS ARE BECOMING ACIDIC</a:t>
            </a:r>
            <a:r>
              <a:rPr lang="en-US" sz="4000" dirty="0"/>
              <a:t>:</a:t>
            </a:r>
          </a:p>
          <a:p>
            <a:r>
              <a:rPr lang="en-US" sz="4000" dirty="0"/>
              <a:t>Carbon dioxide, mixed with sea water, produces </a:t>
            </a:r>
            <a:r>
              <a:rPr lang="en-US" sz="4000" u="sng" dirty="0"/>
              <a:t>carbonic acid</a:t>
            </a:r>
            <a:r>
              <a:rPr lang="en-US" sz="4000" dirty="0"/>
              <a:t>. </a:t>
            </a:r>
          </a:p>
          <a:p>
            <a:r>
              <a:rPr lang="en-US" sz="4000" dirty="0"/>
              <a:t>Marine scientists of the National Oceanic &amp; Atmospheric Administration have called ocean acidification global warming’s </a:t>
            </a:r>
            <a:r>
              <a:rPr lang="en-US" sz="4000" u="sng" dirty="0"/>
              <a:t>equally evil twin. </a:t>
            </a:r>
          </a:p>
          <a:p>
            <a:r>
              <a:rPr lang="en-US" sz="4000" dirty="0"/>
              <a:t>The only way to </a:t>
            </a:r>
            <a:r>
              <a:rPr lang="en-US" sz="4000" u="sng" dirty="0"/>
              <a:t>avert ocean disaster </a:t>
            </a:r>
            <a:r>
              <a:rPr lang="en-US" sz="4000" dirty="0"/>
              <a:t>is to limit the rise of carbon dioxide (from fossil fuels).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0888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5B4C7-A416-4166-90B5-A0F16BF7F4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4459"/>
            <a:ext cx="10515600" cy="5352504"/>
          </a:xfrm>
        </p:spPr>
        <p:txBody>
          <a:bodyPr>
            <a:normAutofit/>
          </a:bodyPr>
          <a:lstStyle/>
          <a:p>
            <a:endParaRPr lang="en-US" sz="4800" b="1" dirty="0"/>
          </a:p>
          <a:p>
            <a:r>
              <a:rPr lang="en-US" sz="4800" b="1" dirty="0"/>
              <a:t>“Mother Earth is no longer in a period of climate CHANGE, but in climate CRISIS.”</a:t>
            </a:r>
          </a:p>
          <a:p>
            <a:endParaRPr lang="en-US" sz="4800" b="1" dirty="0"/>
          </a:p>
          <a:p>
            <a:r>
              <a:rPr lang="en-US" sz="4400" dirty="0"/>
              <a:t>The Indigenous Peoples. </a:t>
            </a:r>
          </a:p>
        </p:txBody>
      </p:sp>
    </p:spTree>
    <p:extLst>
      <p:ext uri="{BB962C8B-B14F-4D97-AF65-F5344CB8AC3E}">
        <p14:creationId xmlns:p14="http://schemas.microsoft.com/office/powerpoint/2010/main" val="35148224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F2D2BE-23A6-4C46-95A8-692E7C100D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94" y="764498"/>
            <a:ext cx="10343212" cy="5475665"/>
          </a:xfrm>
        </p:spPr>
      </p:pic>
    </p:spTree>
    <p:extLst>
      <p:ext uri="{BB962C8B-B14F-4D97-AF65-F5344CB8AC3E}">
        <p14:creationId xmlns:p14="http://schemas.microsoft.com/office/powerpoint/2010/main" val="186855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9C50F-0D7E-47AC-B75A-CDFA93B59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9449"/>
            <a:ext cx="10515600" cy="5337514"/>
          </a:xfrm>
        </p:spPr>
        <p:txBody>
          <a:bodyPr/>
          <a:lstStyle/>
          <a:p>
            <a:r>
              <a:rPr lang="en-US" dirty="0"/>
              <a:t>8- </a:t>
            </a:r>
            <a:r>
              <a:rPr lang="en-US" sz="4000" b="1" u="sng" dirty="0"/>
              <a:t>DROUGHTS ARE BECOMING LONGER</a:t>
            </a:r>
            <a:r>
              <a:rPr lang="en-US" sz="4000" dirty="0"/>
              <a:t>:</a:t>
            </a:r>
          </a:p>
          <a:p>
            <a:r>
              <a:rPr lang="en-US" sz="4000" dirty="0"/>
              <a:t>Billions of people will be at risk from </a:t>
            </a:r>
            <a:r>
              <a:rPr lang="en-US" sz="4000" u="sng" dirty="0"/>
              <a:t>droughts</a:t>
            </a:r>
            <a:r>
              <a:rPr lang="en-US" sz="4000" dirty="0"/>
              <a:t> &amp; </a:t>
            </a:r>
            <a:r>
              <a:rPr lang="en-US" sz="4000" u="sng" dirty="0"/>
              <a:t>starvation</a:t>
            </a:r>
            <a:r>
              <a:rPr lang="en-US" sz="4000" dirty="0"/>
              <a:t> more common in the years ahead. </a:t>
            </a:r>
          </a:p>
          <a:p>
            <a:r>
              <a:rPr lang="en-US" sz="4000" dirty="0"/>
              <a:t>The World Weather Council stated that up to </a:t>
            </a:r>
            <a:r>
              <a:rPr lang="en-US" sz="4000" u="sng" dirty="0"/>
              <a:t>45% of deaths </a:t>
            </a:r>
            <a:r>
              <a:rPr lang="en-US" sz="4000" dirty="0"/>
              <a:t>from natural disasters from 1992 to 2012 were from droughts and famine. </a:t>
            </a:r>
          </a:p>
          <a:p>
            <a:r>
              <a:rPr lang="en-US" sz="4000" u="sng" dirty="0"/>
              <a:t>Australia</a:t>
            </a:r>
            <a:r>
              <a:rPr lang="en-US" sz="4000" dirty="0"/>
              <a:t> is facing more frequent droughts and </a:t>
            </a:r>
            <a:r>
              <a:rPr lang="en-US" sz="4000" u="sng" dirty="0"/>
              <a:t>Western U. S</a:t>
            </a:r>
            <a:r>
              <a:rPr lang="en-US" sz="4000" dirty="0"/>
              <a:t>. may face water shortages.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50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FC5E9-8EDB-4613-9F59-3740CE192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430"/>
            <a:ext cx="10515600" cy="5307533"/>
          </a:xfrm>
        </p:spPr>
        <p:txBody>
          <a:bodyPr>
            <a:normAutofit fontScale="92500" lnSpcReduction="20000"/>
          </a:bodyPr>
          <a:lstStyle/>
          <a:p>
            <a:r>
              <a:rPr lang="en-US" sz="5200" b="1" dirty="0"/>
              <a:t>“I fervently believe that </a:t>
            </a:r>
            <a:r>
              <a:rPr lang="en-US" sz="5200" b="1" u="sng" dirty="0"/>
              <a:t>climate change</a:t>
            </a:r>
            <a:r>
              <a:rPr lang="en-US" sz="5200" b="1" dirty="0"/>
              <a:t>, with the destruction that it is wreaking on our fragile, sacred earth, has become the </a:t>
            </a:r>
            <a:r>
              <a:rPr lang="en-US" sz="5200" b="1" u="sng" dirty="0"/>
              <a:t>most profound religious issue of our times</a:t>
            </a:r>
            <a:r>
              <a:rPr lang="en-US" sz="5200" b="1" dirty="0"/>
              <a:t>.”</a:t>
            </a:r>
          </a:p>
          <a:p>
            <a:endParaRPr lang="en-US" sz="4800" b="1" dirty="0"/>
          </a:p>
          <a:p>
            <a:endParaRPr lang="en-US" sz="4800" b="1" dirty="0"/>
          </a:p>
          <a:p>
            <a:r>
              <a:rPr lang="en-US" sz="4400" dirty="0"/>
              <a:t>Rabbi Warren Stone, Temple </a:t>
            </a:r>
            <a:r>
              <a:rPr lang="en-US" sz="4400" dirty="0" err="1"/>
              <a:t>Emanu</a:t>
            </a:r>
            <a:r>
              <a:rPr lang="en-US" sz="4400" dirty="0"/>
              <a:t> El</a:t>
            </a:r>
            <a:endParaRPr lang="en-US" sz="4800" dirty="0"/>
          </a:p>
          <a:p>
            <a:r>
              <a:rPr lang="en-US" sz="4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2831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garden&#10;&#10;Description automatically generated">
            <a:extLst>
              <a:ext uri="{FF2B5EF4-FFF2-40B4-BE49-F238E27FC236}">
                <a16:creationId xmlns:a16="http://schemas.microsoft.com/office/drawing/2014/main" id="{44B2F7BD-DC93-4D86-B916-15995864B0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132" y="962025"/>
            <a:ext cx="9283735" cy="5214938"/>
          </a:xfrm>
        </p:spPr>
      </p:pic>
    </p:spTree>
    <p:extLst>
      <p:ext uri="{BB962C8B-B14F-4D97-AF65-F5344CB8AC3E}">
        <p14:creationId xmlns:p14="http://schemas.microsoft.com/office/powerpoint/2010/main" val="2037035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602D76-F773-4DBF-87BD-0E42EF889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" y="830262"/>
            <a:ext cx="10628027" cy="5197475"/>
          </a:xfrm>
        </p:spPr>
      </p:pic>
    </p:spTree>
    <p:extLst>
      <p:ext uri="{BB962C8B-B14F-4D97-AF65-F5344CB8AC3E}">
        <p14:creationId xmlns:p14="http://schemas.microsoft.com/office/powerpoint/2010/main" val="16247636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0DB153-2DFA-4976-9EB6-BAC9E9507E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9449"/>
            <a:ext cx="10515600" cy="5337514"/>
          </a:xfrm>
        </p:spPr>
        <p:txBody>
          <a:bodyPr/>
          <a:lstStyle/>
          <a:p>
            <a:r>
              <a:rPr lang="en-US" dirty="0"/>
              <a:t>9- </a:t>
            </a:r>
            <a:r>
              <a:rPr lang="en-US" sz="4000" b="1" u="sng" dirty="0"/>
              <a:t>EXOTIC SPECIES ARE PROLIFERATING:</a:t>
            </a:r>
          </a:p>
          <a:p>
            <a:r>
              <a:rPr lang="en-US" sz="4000" dirty="0"/>
              <a:t>Many marine and plant species have made </a:t>
            </a:r>
            <a:r>
              <a:rPr lang="en-US" sz="4000" u="sng" dirty="0"/>
              <a:t>northward migrations. </a:t>
            </a:r>
          </a:p>
          <a:p>
            <a:r>
              <a:rPr lang="en-US" sz="4000" dirty="0"/>
              <a:t>Little “teases” from El Niño have caused major disruption of plants, fish and wildlife. </a:t>
            </a:r>
          </a:p>
          <a:p>
            <a:r>
              <a:rPr lang="en-US" sz="4000" dirty="0"/>
              <a:t>Even slight changes in temperature can alter the complex weave of the </a:t>
            </a:r>
            <a:r>
              <a:rPr lang="en-US" sz="4000" u="sng" dirty="0"/>
              <a:t>marine food web</a:t>
            </a:r>
            <a:r>
              <a:rPr lang="en-US" sz="4000" dirty="0"/>
              <a:t>.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761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6B0BB-7C0E-4653-8DCF-72E3DCC03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4420"/>
            <a:ext cx="10515600" cy="5292543"/>
          </a:xfrm>
        </p:spPr>
        <p:txBody>
          <a:bodyPr>
            <a:normAutofit/>
          </a:bodyPr>
          <a:lstStyle/>
          <a:p>
            <a:r>
              <a:rPr lang="en-US" sz="4800" b="1" dirty="0"/>
              <a:t>“I am urging all of us to speak about moral, ethical and spiritual reasons for addressing climate change.”</a:t>
            </a:r>
          </a:p>
          <a:p>
            <a:endParaRPr lang="en-US" sz="4800" b="1" dirty="0"/>
          </a:p>
          <a:p>
            <a:r>
              <a:rPr lang="en-US" sz="4400" dirty="0"/>
              <a:t>Rev. Thomas </a:t>
            </a:r>
            <a:r>
              <a:rPr lang="en-US" sz="4400" dirty="0" err="1"/>
              <a:t>Carr</a:t>
            </a:r>
            <a:r>
              <a:rPr lang="en-US" sz="4400" dirty="0"/>
              <a:t>, First Baptist Church</a:t>
            </a:r>
          </a:p>
        </p:txBody>
      </p:sp>
    </p:spTree>
    <p:extLst>
      <p:ext uri="{BB962C8B-B14F-4D97-AF65-F5344CB8AC3E}">
        <p14:creationId xmlns:p14="http://schemas.microsoft.com/office/powerpoint/2010/main" val="53593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&#10;&#10;Description automatically generated">
            <a:extLst>
              <a:ext uri="{FF2B5EF4-FFF2-40B4-BE49-F238E27FC236}">
                <a16:creationId xmlns:a16="http://schemas.microsoft.com/office/drawing/2014/main" id="{CED64979-F2A5-4ACF-8E1E-60F7B3299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1" y="794480"/>
            <a:ext cx="10088381" cy="5366892"/>
          </a:xfrm>
        </p:spPr>
      </p:pic>
    </p:spTree>
    <p:extLst>
      <p:ext uri="{BB962C8B-B14F-4D97-AF65-F5344CB8AC3E}">
        <p14:creationId xmlns:p14="http://schemas.microsoft.com/office/powerpoint/2010/main" val="38099497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23F3B-77E4-4169-A251-60F06D4F09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64498"/>
            <a:ext cx="10515600" cy="5412465"/>
          </a:xfrm>
        </p:spPr>
        <p:txBody>
          <a:bodyPr/>
          <a:lstStyle/>
          <a:p>
            <a:r>
              <a:rPr lang="en-US" dirty="0"/>
              <a:t>10- </a:t>
            </a:r>
            <a:r>
              <a:rPr lang="en-US" sz="4000" b="1" u="sng" dirty="0"/>
              <a:t>STORMS ARE GROWING MORE POWERFUL:</a:t>
            </a:r>
          </a:p>
          <a:p>
            <a:r>
              <a:rPr lang="en-US" sz="4000" dirty="0"/>
              <a:t>New </a:t>
            </a:r>
            <a:r>
              <a:rPr lang="en-US" sz="4000" u="sng" dirty="0"/>
              <a:t>scientific evidence </a:t>
            </a:r>
            <a:r>
              <a:rPr lang="en-US" sz="4000" dirty="0"/>
              <a:t>shows a clear link between the strength of hurricanes and global warming. </a:t>
            </a:r>
          </a:p>
          <a:p>
            <a:r>
              <a:rPr lang="en-US" sz="4000" dirty="0"/>
              <a:t>Global warming is making the Atlantic and Gulf coast </a:t>
            </a:r>
            <a:r>
              <a:rPr lang="en-US" sz="4000" b="1" dirty="0"/>
              <a:t>hurricanes</a:t>
            </a:r>
            <a:r>
              <a:rPr lang="en-US" sz="4000" dirty="0"/>
              <a:t> like Rita, Katrina, Sandy, Florence, and María much worse. </a:t>
            </a:r>
          </a:p>
          <a:p>
            <a:r>
              <a:rPr lang="en-US" sz="4000" dirty="0"/>
              <a:t>Smaller storms have become less common.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0726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576CA1-3AD2-4CBC-88CA-8BA4E6913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410"/>
            <a:ext cx="10515600" cy="5277553"/>
          </a:xfrm>
        </p:spPr>
        <p:txBody>
          <a:bodyPr>
            <a:normAutofit/>
          </a:bodyPr>
          <a:lstStyle/>
          <a:p>
            <a:r>
              <a:rPr lang="en-US" sz="4800" b="1" dirty="0"/>
              <a:t>“I am heartened by the prospect that we can harness this painful experience to make a better civilization…more humane and just.” 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000" dirty="0"/>
              <a:t>The Unitarian Society of Hartford.</a:t>
            </a:r>
          </a:p>
          <a:p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2447938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5109B491-B436-4305-B04F-48AE16A9A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341" y="849313"/>
            <a:ext cx="10313233" cy="5327650"/>
          </a:xfrm>
        </p:spPr>
      </p:pic>
    </p:spTree>
    <p:extLst>
      <p:ext uri="{BB962C8B-B14F-4D97-AF65-F5344CB8AC3E}">
        <p14:creationId xmlns:p14="http://schemas.microsoft.com/office/powerpoint/2010/main" val="40254849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1A258-7E2B-47C4-9146-1D4C2097ED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410"/>
            <a:ext cx="10515600" cy="5277553"/>
          </a:xfrm>
        </p:spPr>
        <p:txBody>
          <a:bodyPr/>
          <a:lstStyle/>
          <a:p>
            <a:r>
              <a:rPr lang="en-US" dirty="0"/>
              <a:t>11- </a:t>
            </a:r>
            <a:r>
              <a:rPr lang="en-US" sz="4000" b="1" u="sng" dirty="0"/>
              <a:t>TROPICAL DISEASES ARE SPREADING:</a:t>
            </a:r>
          </a:p>
          <a:p>
            <a:r>
              <a:rPr lang="en-US" sz="4000" dirty="0"/>
              <a:t> Global climate change is fueling the spread of </a:t>
            </a:r>
            <a:r>
              <a:rPr lang="en-US" sz="4000" b="1" dirty="0"/>
              <a:t>epidemics</a:t>
            </a:r>
            <a:r>
              <a:rPr lang="en-US" sz="4000" dirty="0"/>
              <a:t>, according to world health experts.</a:t>
            </a:r>
          </a:p>
          <a:p>
            <a:r>
              <a:rPr lang="en-US" sz="4000" dirty="0"/>
              <a:t>Over </a:t>
            </a:r>
            <a:r>
              <a:rPr lang="en-US" sz="4000" u="sng" dirty="0"/>
              <a:t>30 diseases new </a:t>
            </a:r>
            <a:r>
              <a:rPr lang="en-US" sz="4000" dirty="0"/>
              <a:t>to medicine have emerged in just the last 30 years. </a:t>
            </a:r>
          </a:p>
          <a:p>
            <a:r>
              <a:rPr lang="en-US" sz="4000" dirty="0"/>
              <a:t>The </a:t>
            </a:r>
            <a:r>
              <a:rPr lang="en-US" sz="4000" b="1" dirty="0"/>
              <a:t>West Nile virus</a:t>
            </a:r>
            <a:r>
              <a:rPr lang="en-US" sz="4000" dirty="0"/>
              <a:t>, never seen in North America before 200 has infected over 21,000 people 7 killed over 800 people.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198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25165C-FA96-4A00-9C15-8EC451FB4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410"/>
            <a:ext cx="10515600" cy="5277553"/>
          </a:xfrm>
        </p:spPr>
        <p:txBody>
          <a:bodyPr>
            <a:normAutofit/>
          </a:bodyPr>
          <a:lstStyle/>
          <a:p>
            <a:r>
              <a:rPr lang="en-US" sz="4800" b="1" dirty="0"/>
              <a:t>“Climate change is one of the greatest moral disasters of human history as the people who will </a:t>
            </a:r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suffer most</a:t>
            </a:r>
            <a:r>
              <a:rPr lang="en-US" sz="4800" b="1" dirty="0"/>
              <a:t> have been the </a:t>
            </a:r>
            <a:r>
              <a:rPr lang="en-US" sz="4800" b="1" u="sng" dirty="0"/>
              <a:t>least responsible</a:t>
            </a:r>
            <a:r>
              <a:rPr lang="en-US" sz="4800" b="1" dirty="0"/>
              <a:t> for its cause.” </a:t>
            </a:r>
          </a:p>
          <a:p>
            <a:endParaRPr lang="en-US" sz="4800" b="1" dirty="0"/>
          </a:p>
          <a:p>
            <a:r>
              <a:rPr lang="en-US" sz="4400" dirty="0"/>
              <a:t>Rabbi Larry </a:t>
            </a:r>
            <a:r>
              <a:rPr lang="en-US" sz="4400" dirty="0" err="1"/>
              <a:t>Troster</a:t>
            </a:r>
            <a:r>
              <a:rPr lang="en-US" sz="4400" dirty="0"/>
              <a:t>, New Jersey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844541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fence&#10;&#10;Description automatically generated">
            <a:extLst>
              <a:ext uri="{FF2B5EF4-FFF2-40B4-BE49-F238E27FC236}">
                <a16:creationId xmlns:a16="http://schemas.microsoft.com/office/drawing/2014/main" id="{0920C5B2-F4E7-4BF6-B845-202D02F8C5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42" y="1109663"/>
            <a:ext cx="9668655" cy="4931373"/>
          </a:xfrm>
        </p:spPr>
      </p:pic>
    </p:spTree>
    <p:extLst>
      <p:ext uri="{BB962C8B-B14F-4D97-AF65-F5344CB8AC3E}">
        <p14:creationId xmlns:p14="http://schemas.microsoft.com/office/powerpoint/2010/main" val="724339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5FCB43-6C15-4C8F-B50F-9E618EF62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410"/>
            <a:ext cx="10515600" cy="5277553"/>
          </a:xfrm>
        </p:spPr>
        <p:txBody>
          <a:bodyPr>
            <a:normAutofit/>
          </a:bodyPr>
          <a:lstStyle/>
          <a:p>
            <a:r>
              <a:rPr lang="en-US" sz="4000" dirty="0"/>
              <a:t>Religious leaders see the </a:t>
            </a:r>
            <a:r>
              <a:rPr lang="en-US" sz="4000" b="1" u="sng" dirty="0"/>
              <a:t>urgent need </a:t>
            </a:r>
            <a:r>
              <a:rPr lang="en-US" sz="4000" dirty="0"/>
              <a:t>to address global climate change:</a:t>
            </a:r>
          </a:p>
          <a:p>
            <a:r>
              <a:rPr lang="en-US" sz="3600" dirty="0"/>
              <a:t>- that we must change our ways.</a:t>
            </a:r>
          </a:p>
          <a:p>
            <a:r>
              <a:rPr lang="en-US" sz="3600" dirty="0"/>
              <a:t>- teach the urgency of our predicament.</a:t>
            </a:r>
          </a:p>
          <a:p>
            <a:r>
              <a:rPr lang="en-US" sz="3600" dirty="0"/>
              <a:t>- the world is out of balance</a:t>
            </a:r>
          </a:p>
          <a:p>
            <a:r>
              <a:rPr lang="en-US" sz="3600" dirty="0"/>
              <a:t>- much of humanity is still unaware</a:t>
            </a:r>
          </a:p>
          <a:p>
            <a:r>
              <a:rPr lang="en-US" sz="3600" dirty="0"/>
              <a:t>- but we CAN correct our destructive course. </a:t>
            </a:r>
          </a:p>
          <a:p>
            <a:r>
              <a:rPr lang="en-US" sz="3600" b="1" dirty="0"/>
              <a:t>¿What does God want of us in this situation?</a:t>
            </a:r>
          </a:p>
        </p:txBody>
      </p:sp>
    </p:spTree>
    <p:extLst>
      <p:ext uri="{BB962C8B-B14F-4D97-AF65-F5344CB8AC3E}">
        <p14:creationId xmlns:p14="http://schemas.microsoft.com/office/powerpoint/2010/main" val="1494591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8AD95-87A3-4677-8CFB-5C2DFD6BA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4420"/>
            <a:ext cx="10515600" cy="5292543"/>
          </a:xfrm>
        </p:spPr>
        <p:txBody>
          <a:bodyPr/>
          <a:lstStyle/>
          <a:p>
            <a:r>
              <a:rPr lang="en-US" dirty="0"/>
              <a:t>12- </a:t>
            </a:r>
            <a:r>
              <a:rPr lang="en-US" sz="4000" b="1" u="sng" dirty="0"/>
              <a:t>FORESTS ARE DYING</a:t>
            </a:r>
            <a:r>
              <a:rPr lang="en-US" sz="4000" dirty="0"/>
              <a:t>:</a:t>
            </a:r>
          </a:p>
          <a:p>
            <a:r>
              <a:rPr lang="en-US" sz="4000" u="sng" dirty="0"/>
              <a:t>Pine beetles</a:t>
            </a:r>
            <a:r>
              <a:rPr lang="en-US" sz="4000" dirty="0"/>
              <a:t> are spread north as temperatures increase.</a:t>
            </a:r>
          </a:p>
          <a:p>
            <a:r>
              <a:rPr lang="en-US" sz="4000" dirty="0"/>
              <a:t>As winters become warmer, beetles migrate northward.</a:t>
            </a:r>
          </a:p>
          <a:p>
            <a:r>
              <a:rPr lang="en-US" sz="4000" dirty="0"/>
              <a:t>Since 1917 they have killed over </a:t>
            </a:r>
            <a:r>
              <a:rPr lang="en-US" sz="4000" u="sng" dirty="0"/>
              <a:t>80 million trees</a:t>
            </a:r>
            <a:r>
              <a:rPr lang="en-US" sz="4000" dirty="0"/>
              <a:t>. </a:t>
            </a:r>
          </a:p>
          <a:p>
            <a:r>
              <a:rPr lang="en-US" sz="4000" dirty="0"/>
              <a:t>Climate change is happening </a:t>
            </a:r>
            <a:r>
              <a:rPr lang="en-US" sz="4000" b="1" dirty="0"/>
              <a:t>NOW!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997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66808-710E-4A04-906C-E71AE3A3E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9370"/>
            <a:ext cx="10515600" cy="5217593"/>
          </a:xfrm>
        </p:spPr>
        <p:txBody>
          <a:bodyPr/>
          <a:lstStyle/>
          <a:p>
            <a:r>
              <a:rPr lang="en-US" sz="4400" b="1" i="1" dirty="0"/>
              <a:t>“Humans have become technological giants, while remaining ethical children.”                </a:t>
            </a:r>
          </a:p>
          <a:p>
            <a:r>
              <a:rPr lang="en-US" sz="4000" dirty="0"/>
              <a:t>Cardinal Oscar Rodriquez Maradiaga of Honduras. </a:t>
            </a:r>
          </a:p>
          <a:p>
            <a:r>
              <a:rPr lang="en-US" sz="4400" b="1" dirty="0"/>
              <a:t>“Just as we are all part of the </a:t>
            </a:r>
            <a:r>
              <a:rPr lang="en-US" sz="4400" b="1" u="sng" dirty="0"/>
              <a:t>problem</a:t>
            </a:r>
            <a:r>
              <a:rPr lang="en-US" sz="4400" b="1" dirty="0"/>
              <a:t>, so we are also part of the </a:t>
            </a:r>
            <a:r>
              <a:rPr lang="en-US" sz="4400" b="1" u="sng" dirty="0"/>
              <a:t>solution</a:t>
            </a:r>
            <a:r>
              <a:rPr lang="en-US" sz="4400" b="1" dirty="0"/>
              <a:t>.” </a:t>
            </a:r>
          </a:p>
          <a:p>
            <a:r>
              <a:rPr lang="en-US" sz="4000" dirty="0"/>
              <a:t>Desmond Tutu – Anglican Bishop, South Africa. </a:t>
            </a:r>
          </a:p>
          <a:p>
            <a:endParaRPr lang="en-US" sz="4400" dirty="0"/>
          </a:p>
          <a:p>
            <a:endParaRPr lang="en-US" sz="48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5108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ll&#10;&#10;Description automatically generated">
            <a:extLst>
              <a:ext uri="{FF2B5EF4-FFF2-40B4-BE49-F238E27FC236}">
                <a16:creationId xmlns:a16="http://schemas.microsoft.com/office/drawing/2014/main" id="{8A0A395C-0D8B-4F0E-A9CC-6272A1033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2" y="979488"/>
            <a:ext cx="10133351" cy="5197475"/>
          </a:xfrm>
        </p:spPr>
      </p:pic>
    </p:spTree>
    <p:extLst>
      <p:ext uri="{BB962C8B-B14F-4D97-AF65-F5344CB8AC3E}">
        <p14:creationId xmlns:p14="http://schemas.microsoft.com/office/powerpoint/2010/main" val="6725463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7BF697-2985-4C3A-8B55-18C51D4BAA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9469"/>
            <a:ext cx="10515600" cy="5367494"/>
          </a:xfrm>
        </p:spPr>
        <p:txBody>
          <a:bodyPr/>
          <a:lstStyle/>
          <a:p>
            <a:r>
              <a:rPr lang="en-US" b="1" dirty="0"/>
              <a:t>13- </a:t>
            </a:r>
            <a:r>
              <a:rPr lang="en-US" sz="4000" b="1" u="sng" dirty="0"/>
              <a:t>CATASTROPHIC WILDFIRES ARE INCREASING</a:t>
            </a:r>
            <a:r>
              <a:rPr lang="en-US" sz="4000" dirty="0"/>
              <a:t>:</a:t>
            </a:r>
          </a:p>
          <a:p>
            <a:r>
              <a:rPr lang="en-US" sz="4000" dirty="0"/>
              <a:t>Rising temperatures are </a:t>
            </a:r>
            <a:r>
              <a:rPr lang="en-US" sz="4000" u="sng" dirty="0"/>
              <a:t>drying forests</a:t>
            </a:r>
            <a:r>
              <a:rPr lang="en-US" sz="4000" dirty="0"/>
              <a:t>. If temperatures continue to rise, wildfires will intensify.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Large wildfires have </a:t>
            </a:r>
            <a:r>
              <a:rPr lang="en-US" sz="4000" u="sng" dirty="0"/>
              <a:t>increased four-fold </a:t>
            </a:r>
            <a:r>
              <a:rPr lang="en-US" sz="4000" dirty="0"/>
              <a:t>in Western United States since 1970. </a:t>
            </a:r>
          </a:p>
          <a:p>
            <a:r>
              <a:rPr lang="en-US" sz="4000" dirty="0"/>
              <a:t>The fire season starts earlier and runs longer.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099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2367ED-7C92-42BC-A10A-E627AF8BE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390"/>
            <a:ext cx="10515600" cy="5247573"/>
          </a:xfrm>
        </p:spPr>
        <p:txBody>
          <a:bodyPr>
            <a:normAutofit/>
          </a:bodyPr>
          <a:lstStyle/>
          <a:p>
            <a:r>
              <a:rPr lang="en-US" sz="4800" b="1" dirty="0"/>
              <a:t>“We need to see climate… as a moral concern…it’s also time for </a:t>
            </a:r>
            <a:r>
              <a:rPr lang="en-US" sz="4800" b="1" u="sng" dirty="0"/>
              <a:t>clean businesses</a:t>
            </a:r>
            <a:r>
              <a:rPr lang="en-US" sz="4800" b="1" dirty="0"/>
              <a:t> to take the lead.” </a:t>
            </a:r>
          </a:p>
          <a:p>
            <a:endParaRPr lang="en-US" sz="4800" b="1" u="sng" dirty="0"/>
          </a:p>
          <a:p>
            <a:r>
              <a:rPr lang="en-US" sz="4400" dirty="0"/>
              <a:t>Christians for Climate Action – Florida.</a:t>
            </a:r>
          </a:p>
        </p:txBody>
      </p:sp>
    </p:spTree>
    <p:extLst>
      <p:ext uri="{BB962C8B-B14F-4D97-AF65-F5344CB8AC3E}">
        <p14:creationId xmlns:p14="http://schemas.microsoft.com/office/powerpoint/2010/main" val="1166456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indow&#10;&#10;Description automatically generated">
            <a:extLst>
              <a:ext uri="{FF2B5EF4-FFF2-40B4-BE49-F238E27FC236}">
                <a16:creationId xmlns:a16="http://schemas.microsoft.com/office/drawing/2014/main" id="{95024FA0-BDE8-4750-9FF6-EF4D69DD6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1" y="784225"/>
            <a:ext cx="10043410" cy="5392738"/>
          </a:xfrm>
        </p:spPr>
      </p:pic>
    </p:spTree>
    <p:extLst>
      <p:ext uri="{BB962C8B-B14F-4D97-AF65-F5344CB8AC3E}">
        <p14:creationId xmlns:p14="http://schemas.microsoft.com/office/powerpoint/2010/main" val="33327181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972DB4-E612-4980-B91A-915FCCD1A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9449"/>
            <a:ext cx="10515600" cy="5337514"/>
          </a:xfrm>
        </p:spPr>
        <p:txBody>
          <a:bodyPr/>
          <a:lstStyle/>
          <a:p>
            <a:r>
              <a:rPr lang="en-US" dirty="0"/>
              <a:t>14- </a:t>
            </a:r>
            <a:r>
              <a:rPr lang="en-US" sz="4000" b="1" u="sng" dirty="0"/>
              <a:t>The Death Rate is Rising from Heat Waves</a:t>
            </a:r>
            <a:r>
              <a:rPr lang="en-US" sz="4000" dirty="0"/>
              <a:t>:</a:t>
            </a:r>
          </a:p>
          <a:p>
            <a:r>
              <a:rPr lang="en-US" sz="4000" dirty="0"/>
              <a:t>The U.S. Center for Disease Control CDC finds an average </a:t>
            </a:r>
            <a:r>
              <a:rPr lang="en-US" sz="4000" u="sng" dirty="0"/>
              <a:t>660 yearly deaths </a:t>
            </a:r>
            <a:r>
              <a:rPr lang="en-US" sz="4000" dirty="0"/>
              <a:t>from heat waves.</a:t>
            </a:r>
          </a:p>
          <a:p>
            <a:r>
              <a:rPr lang="en-US" sz="4000" dirty="0"/>
              <a:t>Heat waves are defined as “</a:t>
            </a:r>
            <a:r>
              <a:rPr lang="en-US" sz="4000" i="1" dirty="0"/>
              <a:t>several days of temperatures greater than 90 degrees</a:t>
            </a:r>
            <a:r>
              <a:rPr lang="en-US" sz="4000" dirty="0"/>
              <a:t>”</a:t>
            </a:r>
          </a:p>
          <a:p>
            <a:r>
              <a:rPr lang="en-US" sz="4000" dirty="0"/>
              <a:t>In </a:t>
            </a:r>
            <a:r>
              <a:rPr lang="en-US" sz="4000" b="1" dirty="0"/>
              <a:t>July 2006</a:t>
            </a:r>
            <a:r>
              <a:rPr lang="en-US" sz="4000" dirty="0"/>
              <a:t> heat waves were blamed for 700 deaths in Chicago and 333 in California.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9865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E8F0A-7413-4947-9DC7-8C3C83D3AD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99410"/>
            <a:ext cx="10515600" cy="5277553"/>
          </a:xfrm>
        </p:spPr>
        <p:txBody>
          <a:bodyPr>
            <a:normAutofit/>
          </a:bodyPr>
          <a:lstStyle/>
          <a:p>
            <a:r>
              <a:rPr lang="en-US" sz="4800" b="1" dirty="0"/>
              <a:t>“A </a:t>
            </a:r>
            <a:r>
              <a:rPr lang="en-US" sz="4800" b="1" u="sng" dirty="0"/>
              <a:t>price on carbon </a:t>
            </a:r>
            <a:r>
              <a:rPr lang="en-US" sz="4800" b="1" dirty="0"/>
              <a:t>lets the market find the most effective way to phase our fossil fuels. It moves us to a </a:t>
            </a:r>
            <a:r>
              <a:rPr lang="en-US" sz="4800" b="1" u="sng" dirty="0"/>
              <a:t>sustainable energy future</a:t>
            </a:r>
            <a:r>
              <a:rPr lang="en-US" sz="4800" b="1" dirty="0"/>
              <a:t>.” </a:t>
            </a:r>
          </a:p>
          <a:p>
            <a:endParaRPr lang="en-US" sz="4800" b="1" dirty="0"/>
          </a:p>
          <a:p>
            <a:r>
              <a:rPr lang="en-US" sz="4400" dirty="0"/>
              <a:t>James Hansen, Director of NASA.</a:t>
            </a:r>
          </a:p>
        </p:txBody>
      </p:sp>
    </p:spTree>
    <p:extLst>
      <p:ext uri="{BB962C8B-B14F-4D97-AF65-F5344CB8AC3E}">
        <p14:creationId xmlns:p14="http://schemas.microsoft.com/office/powerpoint/2010/main" val="9236802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76942D-6EB3-4272-BCE9-575B0B1968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11" y="1044575"/>
            <a:ext cx="10418164" cy="5132388"/>
          </a:xfrm>
        </p:spPr>
      </p:pic>
    </p:spTree>
    <p:extLst>
      <p:ext uri="{BB962C8B-B14F-4D97-AF65-F5344CB8AC3E}">
        <p14:creationId xmlns:p14="http://schemas.microsoft.com/office/powerpoint/2010/main" val="12071917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52D61A-C5E3-4814-9CC7-DD3B52E8C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14400"/>
            <a:ext cx="10515600" cy="5262563"/>
          </a:xfrm>
        </p:spPr>
        <p:txBody>
          <a:bodyPr/>
          <a:lstStyle/>
          <a:p>
            <a:r>
              <a:rPr lang="en-US" dirty="0"/>
              <a:t>15- </a:t>
            </a:r>
            <a:r>
              <a:rPr lang="en-US" sz="4000" b="1" u="sng" dirty="0"/>
              <a:t>TRADITIONAL LIFESTYLES WILL CHANGE</a:t>
            </a:r>
            <a:r>
              <a:rPr lang="en-US" sz="4000" b="1" dirty="0"/>
              <a:t>:</a:t>
            </a:r>
          </a:p>
          <a:p>
            <a:r>
              <a:rPr lang="en-US" sz="4000" dirty="0"/>
              <a:t>Scientists have found that the ICE in the </a:t>
            </a:r>
            <a:r>
              <a:rPr lang="en-US" sz="4000" u="sng" dirty="0"/>
              <a:t>Artic</a:t>
            </a:r>
            <a:r>
              <a:rPr lang="en-US" sz="4000" dirty="0"/>
              <a:t> Ocean is melting so fast that most will be </a:t>
            </a:r>
            <a:r>
              <a:rPr lang="en-US" sz="4000" u="sng" dirty="0"/>
              <a:t>gone within 20 years.</a:t>
            </a:r>
          </a:p>
          <a:p>
            <a:r>
              <a:rPr lang="en-US" sz="4000" dirty="0"/>
              <a:t>Low-lying islands will be inundated. </a:t>
            </a:r>
          </a:p>
          <a:p>
            <a:r>
              <a:rPr lang="en-US" sz="4000" u="sng" dirty="0"/>
              <a:t>The impacts</a:t>
            </a:r>
            <a:r>
              <a:rPr lang="en-US" sz="4000" dirty="0"/>
              <a:t>: species endangerment, to the weakening or shut-down of global ocean circulation.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3775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78C760-93D5-48BD-A7C2-8C13B4BDF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9390"/>
            <a:ext cx="10515600" cy="5247573"/>
          </a:xfrm>
        </p:spPr>
        <p:txBody>
          <a:bodyPr>
            <a:normAutofit/>
          </a:bodyPr>
          <a:lstStyle/>
          <a:p>
            <a:r>
              <a:rPr lang="en-US" sz="4800" b="1" dirty="0"/>
              <a:t>“Privileged Christians…need to move from a culture of </a:t>
            </a:r>
            <a:r>
              <a:rPr lang="en-US" sz="4800" b="1" u="sng" dirty="0"/>
              <a:t>consumerism</a:t>
            </a:r>
            <a:r>
              <a:rPr lang="en-US" sz="4800" b="1" dirty="0"/>
              <a:t> to a culture of </a:t>
            </a:r>
            <a:r>
              <a:rPr lang="en-US" sz="4800" b="1" u="sng" dirty="0"/>
              <a:t>conservation</a:t>
            </a:r>
            <a:r>
              <a:rPr lang="en-US" sz="4800" b="1" dirty="0"/>
              <a:t> and sharing.”</a:t>
            </a:r>
            <a:endParaRPr lang="en-US" sz="4800" dirty="0"/>
          </a:p>
          <a:p>
            <a:r>
              <a:rPr lang="en-US" sz="4400" dirty="0"/>
              <a:t>The Episcopal Church.</a:t>
            </a:r>
            <a:r>
              <a:rPr lang="en-US" sz="4800" dirty="0"/>
              <a:t> </a:t>
            </a:r>
          </a:p>
          <a:p>
            <a:endParaRPr lang="en-US" sz="4800" dirty="0"/>
          </a:p>
          <a:p>
            <a:r>
              <a:rPr lang="en-US" sz="4400" i="1" dirty="0"/>
              <a:t>“If you want to cultivate peace, protect Creation”  Pope Benedict. </a:t>
            </a:r>
          </a:p>
        </p:txBody>
      </p:sp>
    </p:spTree>
    <p:extLst>
      <p:ext uri="{BB962C8B-B14F-4D97-AF65-F5344CB8AC3E}">
        <p14:creationId xmlns:p14="http://schemas.microsoft.com/office/powerpoint/2010/main" val="21886651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07B444-FFF0-4274-8539-432D117D2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439"/>
            <a:ext cx="10515600" cy="5322524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“Climate change will slow </a:t>
            </a:r>
            <a:r>
              <a:rPr lang="en-US" sz="4800" b="1" dirty="0" err="1"/>
              <a:t>doen</a:t>
            </a:r>
            <a:r>
              <a:rPr lang="en-US" sz="4800" b="1" dirty="0"/>
              <a:t> economic growth and create new poverty traps… leading to conflicts and wars, or a turning regional problem into a global crisis.” 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400" dirty="0"/>
              <a:t>The Intergovernmental Panel on Climate Change, IPCC. </a:t>
            </a:r>
            <a:r>
              <a:rPr lang="en-US" sz="4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681189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animal&#10;&#10;Description automatically generated">
            <a:extLst>
              <a:ext uri="{FF2B5EF4-FFF2-40B4-BE49-F238E27FC236}">
                <a16:creationId xmlns:a16="http://schemas.microsoft.com/office/drawing/2014/main" id="{D1BF663E-E70C-4D0B-B84D-CE288924C5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4" y="979488"/>
            <a:ext cx="9953468" cy="5197475"/>
          </a:xfrm>
        </p:spPr>
      </p:pic>
    </p:spTree>
    <p:extLst>
      <p:ext uri="{BB962C8B-B14F-4D97-AF65-F5344CB8AC3E}">
        <p14:creationId xmlns:p14="http://schemas.microsoft.com/office/powerpoint/2010/main" val="3052315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1CFBF-66EF-4C1A-A746-8CAC310B0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9469"/>
            <a:ext cx="10515600" cy="5367494"/>
          </a:xfrm>
        </p:spPr>
        <p:txBody>
          <a:bodyPr/>
          <a:lstStyle/>
          <a:p>
            <a:r>
              <a:rPr lang="en-US" dirty="0"/>
              <a:t>16- </a:t>
            </a:r>
            <a:r>
              <a:rPr lang="en-US" sz="4000" b="1" u="sng" dirty="0"/>
              <a:t>ANIMAL SPECIES WILL BECOME EXTINCT</a:t>
            </a:r>
            <a:r>
              <a:rPr lang="en-US" sz="4000" dirty="0"/>
              <a:t>:</a:t>
            </a:r>
          </a:p>
          <a:p>
            <a:r>
              <a:rPr lang="en-US" sz="4000" b="1" dirty="0"/>
              <a:t>Polar bears </a:t>
            </a:r>
            <a:r>
              <a:rPr lang="en-US" sz="4000" dirty="0"/>
              <a:t>hunting for food becomes difficult; many die from food shortage of drowning. </a:t>
            </a:r>
          </a:p>
          <a:p>
            <a:r>
              <a:rPr lang="en-US" sz="4000" u="sng" dirty="0"/>
              <a:t>Scientists</a:t>
            </a:r>
            <a:r>
              <a:rPr lang="en-US" sz="4000" b="1" dirty="0"/>
              <a:t>: </a:t>
            </a:r>
            <a:r>
              <a:rPr lang="en-US" sz="4000" dirty="0"/>
              <a:t>Global warming will lead to the </a:t>
            </a:r>
            <a:r>
              <a:rPr lang="en-US" sz="4000" u="sng" dirty="0"/>
              <a:t>extinction of millions of species.</a:t>
            </a:r>
          </a:p>
          <a:p>
            <a:r>
              <a:rPr lang="en-US" sz="4000" dirty="0"/>
              <a:t>Biologists predict that </a:t>
            </a:r>
            <a:r>
              <a:rPr lang="en-US" sz="4000" b="1" dirty="0"/>
              <a:t>35% of all plant and animal species</a:t>
            </a:r>
            <a:r>
              <a:rPr lang="en-US" sz="4000" dirty="0"/>
              <a:t> in the world will likely perish.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5481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40D03-CF17-44FC-85E8-9AB79E981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430"/>
            <a:ext cx="10515600" cy="5307533"/>
          </a:xfrm>
        </p:spPr>
        <p:txBody>
          <a:bodyPr>
            <a:normAutofit/>
          </a:bodyPr>
          <a:lstStyle/>
          <a:p>
            <a:r>
              <a:rPr lang="en-US" sz="4800" b="1" dirty="0"/>
              <a:t>“We will never end </a:t>
            </a:r>
            <a:r>
              <a:rPr lang="en-US" sz="4800" b="1" u="sng" dirty="0"/>
              <a:t>poverty</a:t>
            </a:r>
            <a:r>
              <a:rPr lang="en-US" sz="4800" b="1" dirty="0"/>
              <a:t> if we don’t tackle </a:t>
            </a:r>
            <a:r>
              <a:rPr lang="en-US" sz="4800" b="1" u="sng" dirty="0"/>
              <a:t>climate change</a:t>
            </a:r>
            <a:r>
              <a:rPr lang="en-US" sz="4800" b="1" dirty="0"/>
              <a:t>. </a:t>
            </a:r>
          </a:p>
          <a:p>
            <a:r>
              <a:rPr lang="en-US" sz="4800" b="1" dirty="0"/>
              <a:t>It is one of the single biggest challenges to </a:t>
            </a:r>
            <a:r>
              <a:rPr lang="en-US" sz="4800" b="1" u="sng" dirty="0"/>
              <a:t>social justice </a:t>
            </a:r>
            <a:r>
              <a:rPr lang="en-US" sz="4800" b="1" dirty="0"/>
              <a:t>today.” </a:t>
            </a:r>
          </a:p>
          <a:p>
            <a:endParaRPr lang="en-US" sz="4800" b="1" dirty="0"/>
          </a:p>
          <a:p>
            <a:r>
              <a:rPr lang="en-US" sz="4400" dirty="0"/>
              <a:t>Jim Yong Kim, President of the World Bank.</a:t>
            </a:r>
          </a:p>
        </p:txBody>
      </p:sp>
    </p:spTree>
    <p:extLst>
      <p:ext uri="{BB962C8B-B14F-4D97-AF65-F5344CB8AC3E}">
        <p14:creationId xmlns:p14="http://schemas.microsoft.com/office/powerpoint/2010/main" val="1273052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n animal&#10;&#10;Description automatically generated">
            <a:extLst>
              <a:ext uri="{FF2B5EF4-FFF2-40B4-BE49-F238E27FC236}">
                <a16:creationId xmlns:a16="http://schemas.microsoft.com/office/drawing/2014/main" id="{87F20E46-5692-406C-AEC7-8BD99D45BB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92" y="979488"/>
            <a:ext cx="10058400" cy="5106519"/>
          </a:xfrm>
        </p:spPr>
      </p:pic>
    </p:spTree>
    <p:extLst>
      <p:ext uri="{BB962C8B-B14F-4D97-AF65-F5344CB8AC3E}">
        <p14:creationId xmlns:p14="http://schemas.microsoft.com/office/powerpoint/2010/main" val="12885690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E501D-CD6A-49BC-8741-BD24FBD28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4420"/>
            <a:ext cx="10515600" cy="5292543"/>
          </a:xfrm>
        </p:spPr>
        <p:txBody>
          <a:bodyPr/>
          <a:lstStyle/>
          <a:p>
            <a:r>
              <a:rPr lang="en-US" dirty="0"/>
              <a:t>17- </a:t>
            </a:r>
            <a:r>
              <a:rPr lang="en-US" sz="4000" b="1" u="sng" dirty="0"/>
              <a:t>WORLD WHEAT CROP IS THREATENED</a:t>
            </a:r>
            <a:r>
              <a:rPr lang="en-US" sz="4000" dirty="0"/>
              <a:t>:</a:t>
            </a:r>
          </a:p>
          <a:p>
            <a:r>
              <a:rPr lang="en-US" sz="4000" dirty="0"/>
              <a:t>Nearly </a:t>
            </a:r>
            <a:r>
              <a:rPr lang="en-US" sz="4000" u="sng" dirty="0"/>
              <a:t>½ of the entire world’s wheat crop </a:t>
            </a:r>
            <a:r>
              <a:rPr lang="en-US" sz="4000" dirty="0"/>
              <a:t>is at risk from global warming- 2/3 in poor countries and 23% in rich countries. </a:t>
            </a:r>
          </a:p>
          <a:p>
            <a:r>
              <a:rPr lang="en-US" sz="4000" dirty="0"/>
              <a:t>Feeding a growing </a:t>
            </a:r>
            <a:r>
              <a:rPr lang="en-US" sz="4000" u="sng" dirty="0"/>
              <a:t>world population </a:t>
            </a:r>
            <a:r>
              <a:rPr lang="en-US" sz="4000" dirty="0"/>
              <a:t>is a challenge as the world continues to warm. </a:t>
            </a:r>
          </a:p>
          <a:p>
            <a:r>
              <a:rPr lang="en-US" sz="4000" dirty="0"/>
              <a:t>Global yields need to rise 50% to feed India’s growing population.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081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F1B269-7631-47BC-9C79-EC304245AC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9311"/>
            <a:ext cx="10515600" cy="5127652"/>
          </a:xfrm>
        </p:spPr>
        <p:txBody>
          <a:bodyPr>
            <a:normAutofit/>
          </a:bodyPr>
          <a:lstStyle/>
          <a:p>
            <a:r>
              <a:rPr lang="en-US" sz="4800" b="1" dirty="0"/>
              <a:t>The impacts of climate change will strain our military forces in the coming decades…</a:t>
            </a:r>
          </a:p>
          <a:p>
            <a:r>
              <a:rPr lang="en-US" sz="4800" b="1" dirty="0"/>
              <a:t>And military operations in the Arctic.” </a:t>
            </a:r>
          </a:p>
          <a:p>
            <a:endParaRPr lang="en-US" sz="4800" b="1" dirty="0"/>
          </a:p>
          <a:p>
            <a:r>
              <a:rPr lang="en-US" sz="4400" dirty="0"/>
              <a:t>Center for Naval Analysis.</a:t>
            </a:r>
          </a:p>
        </p:txBody>
      </p:sp>
    </p:spTree>
    <p:extLst>
      <p:ext uri="{BB962C8B-B14F-4D97-AF65-F5344CB8AC3E}">
        <p14:creationId xmlns:p14="http://schemas.microsoft.com/office/powerpoint/2010/main" val="617076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252C426-3E47-4DB8-96CB-273DD2EAF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28" y="704538"/>
            <a:ext cx="10045195" cy="5355743"/>
          </a:xfrm>
        </p:spPr>
      </p:pic>
    </p:spTree>
    <p:extLst>
      <p:ext uri="{BB962C8B-B14F-4D97-AF65-F5344CB8AC3E}">
        <p14:creationId xmlns:p14="http://schemas.microsoft.com/office/powerpoint/2010/main" val="10881134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51126-03FF-48EC-A9D3-9DB2A5C5DB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430"/>
            <a:ext cx="10515600" cy="5307533"/>
          </a:xfrm>
        </p:spPr>
        <p:txBody>
          <a:bodyPr/>
          <a:lstStyle/>
          <a:p>
            <a:r>
              <a:rPr lang="en-US" dirty="0"/>
              <a:t>18- </a:t>
            </a:r>
            <a:r>
              <a:rPr lang="en-US" sz="4000" b="1" u="sng" dirty="0"/>
              <a:t>CLIMATE REFUGEES WILL INCREASE</a:t>
            </a:r>
            <a:r>
              <a:rPr lang="en-US" sz="4000" dirty="0"/>
              <a:t>:</a:t>
            </a:r>
          </a:p>
          <a:p>
            <a:r>
              <a:rPr lang="en-US" sz="4000" dirty="0"/>
              <a:t>The UN’s IPCC has said that the single greatest impact of climate change might be </a:t>
            </a:r>
            <a:r>
              <a:rPr lang="en-US" sz="4000" u="sng" dirty="0"/>
              <a:t>human migration</a:t>
            </a:r>
            <a:r>
              <a:rPr lang="en-US" sz="4000" dirty="0"/>
              <a:t>- a monstrous crisis in the making, due to drought, food shortages, or rising sea levels.</a:t>
            </a:r>
          </a:p>
          <a:p>
            <a:r>
              <a:rPr lang="en-US" sz="4000" dirty="0"/>
              <a:t>If oceans rise one meter it could flood 1/3 of </a:t>
            </a:r>
            <a:r>
              <a:rPr lang="en-US" sz="4000" u="sng" dirty="0"/>
              <a:t>Bangladesh’s</a:t>
            </a:r>
            <a:r>
              <a:rPr lang="en-US" sz="4000" dirty="0"/>
              <a:t> coastline leaving 20 million displaced.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500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08938-E967-4929-AEB9-70A6B3E16D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>
            <a:normAutofit/>
          </a:bodyPr>
          <a:lstStyle/>
          <a:p>
            <a:r>
              <a:rPr lang="en-US" sz="4800" b="1" dirty="0"/>
              <a:t>“Climate disruption, biotic impoverishment and toxification, </a:t>
            </a:r>
          </a:p>
          <a:p>
            <a:r>
              <a:rPr lang="en-US" sz="4800" b="1" dirty="0"/>
              <a:t>(</a:t>
            </a:r>
            <a:r>
              <a:rPr lang="en-US" sz="4400" b="1" dirty="0"/>
              <a:t>which continue despite decades of warning and earnest effort) </a:t>
            </a:r>
            <a:r>
              <a:rPr lang="en-US" sz="4800" b="1" dirty="0"/>
              <a:t>are a </a:t>
            </a:r>
            <a:r>
              <a:rPr lang="en-US" sz="4800" b="1" u="sng" dirty="0"/>
              <a:t>severe indication of CAPITALISM</a:t>
            </a:r>
            <a:r>
              <a:rPr lang="en-US" sz="4800" dirty="0"/>
              <a:t>.” </a:t>
            </a:r>
          </a:p>
          <a:p>
            <a:endParaRPr lang="en-US" sz="4800" b="1" dirty="0"/>
          </a:p>
          <a:p>
            <a:r>
              <a:rPr lang="en-US" sz="4400" dirty="0"/>
              <a:t>James G. </a:t>
            </a:r>
            <a:r>
              <a:rPr lang="en-US" sz="4400" dirty="0" err="1"/>
              <a:t>Speth</a:t>
            </a:r>
            <a:r>
              <a:rPr lang="en-US" sz="4400" dirty="0"/>
              <a:t>, author.</a:t>
            </a:r>
          </a:p>
        </p:txBody>
      </p:sp>
    </p:spTree>
    <p:extLst>
      <p:ext uri="{BB962C8B-B14F-4D97-AF65-F5344CB8AC3E}">
        <p14:creationId xmlns:p14="http://schemas.microsoft.com/office/powerpoint/2010/main" val="3750144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414F7E-A1BE-4DD6-BEB5-9D4EE6E49B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219" y="996950"/>
            <a:ext cx="9221561" cy="5180013"/>
          </a:xfrm>
        </p:spPr>
      </p:pic>
    </p:spTree>
    <p:extLst>
      <p:ext uri="{BB962C8B-B14F-4D97-AF65-F5344CB8AC3E}">
        <p14:creationId xmlns:p14="http://schemas.microsoft.com/office/powerpoint/2010/main" val="12158555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40EDB4B3-5680-4E69-BC1A-C1CD567A4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31" y="784225"/>
            <a:ext cx="10118361" cy="5392738"/>
          </a:xfrm>
        </p:spPr>
      </p:pic>
    </p:spTree>
    <p:extLst>
      <p:ext uri="{BB962C8B-B14F-4D97-AF65-F5344CB8AC3E}">
        <p14:creationId xmlns:p14="http://schemas.microsoft.com/office/powerpoint/2010/main" val="8391870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3AB96-028C-4157-8475-D7EFE2D23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39449"/>
            <a:ext cx="10515600" cy="5337514"/>
          </a:xfrm>
        </p:spPr>
        <p:txBody>
          <a:bodyPr/>
          <a:lstStyle/>
          <a:p>
            <a:r>
              <a:rPr lang="en-US" dirty="0"/>
              <a:t>19- </a:t>
            </a:r>
            <a:r>
              <a:rPr lang="en-US" sz="4000" b="1" u="sng" dirty="0"/>
              <a:t>Warmer Water Disrupts Pacific Food Chain</a:t>
            </a:r>
            <a:r>
              <a:rPr lang="en-US" sz="4000" dirty="0"/>
              <a:t>:</a:t>
            </a:r>
          </a:p>
          <a:p>
            <a:r>
              <a:rPr lang="en-US" sz="4000" dirty="0"/>
              <a:t>Global warming is undermining </a:t>
            </a:r>
            <a:r>
              <a:rPr lang="en-US" sz="4000" u="sng" dirty="0"/>
              <a:t>coastal food supplies. </a:t>
            </a:r>
          </a:p>
          <a:p>
            <a:r>
              <a:rPr lang="en-US" sz="4000" dirty="0"/>
              <a:t>Cassin’s auklets a bird species feed their chicks krill. Almost none will be able to keep their chicks alive more than a few days. </a:t>
            </a:r>
          </a:p>
          <a:p>
            <a:r>
              <a:rPr lang="en-US" sz="4000" dirty="0"/>
              <a:t>NOAA oceanographer says: </a:t>
            </a:r>
            <a:r>
              <a:rPr lang="en-US" sz="4000" i="1" dirty="0"/>
              <a:t>“we could see a great </a:t>
            </a:r>
            <a:r>
              <a:rPr lang="en-US" sz="4000" i="1" u="sng" dirty="0"/>
              <a:t>depression of the entire ecosystem”.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7191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7AB7F-FC96-4B88-9215-2DC53D8B9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9370"/>
            <a:ext cx="10515600" cy="5217593"/>
          </a:xfrm>
        </p:spPr>
        <p:txBody>
          <a:bodyPr>
            <a:normAutofit/>
          </a:bodyPr>
          <a:lstStyle/>
          <a:p>
            <a:r>
              <a:rPr lang="en-US" sz="4800" b="1" dirty="0"/>
              <a:t>“There has been too little focus on consumption… a big mistake, given the mounting costs of American </a:t>
            </a:r>
            <a:r>
              <a:rPr lang="en-US" sz="4800" b="1" u="sng" dirty="0"/>
              <a:t>affluence</a:t>
            </a:r>
            <a:r>
              <a:rPr lang="en-US" sz="4800" b="1" dirty="0"/>
              <a:t>, </a:t>
            </a:r>
            <a:r>
              <a:rPr lang="en-US" sz="4800" b="1" u="sng" dirty="0"/>
              <a:t>extravagance</a:t>
            </a:r>
            <a:r>
              <a:rPr lang="en-US" sz="4800" b="1" dirty="0"/>
              <a:t>, and </a:t>
            </a:r>
            <a:r>
              <a:rPr lang="en-US" sz="4800" b="1" u="sng" dirty="0"/>
              <a:t>wastefulness</a:t>
            </a:r>
            <a:r>
              <a:rPr lang="en-US" sz="4800" b="1" dirty="0"/>
              <a:t>.” </a:t>
            </a:r>
          </a:p>
          <a:p>
            <a:endParaRPr lang="en-US" sz="4800" b="1" dirty="0"/>
          </a:p>
          <a:p>
            <a:r>
              <a:rPr lang="en-US" sz="4400" dirty="0"/>
              <a:t>James G. </a:t>
            </a:r>
            <a:r>
              <a:rPr lang="en-US" sz="4400" dirty="0" err="1"/>
              <a:t>Speth</a:t>
            </a:r>
            <a:r>
              <a:rPr lang="en-US" sz="4400" dirty="0"/>
              <a:t>, author.</a:t>
            </a:r>
          </a:p>
        </p:txBody>
      </p:sp>
    </p:spTree>
    <p:extLst>
      <p:ext uri="{BB962C8B-B14F-4D97-AF65-F5344CB8AC3E}">
        <p14:creationId xmlns:p14="http://schemas.microsoft.com/office/powerpoint/2010/main" val="10789190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white wall&#10;&#10;Description automatically generated">
            <a:extLst>
              <a:ext uri="{FF2B5EF4-FFF2-40B4-BE49-F238E27FC236}">
                <a16:creationId xmlns:a16="http://schemas.microsoft.com/office/drawing/2014/main" id="{E84C84FE-11C1-4F4B-B808-462F80966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10" y="924263"/>
            <a:ext cx="10433154" cy="5327650"/>
          </a:xfrm>
        </p:spPr>
      </p:pic>
    </p:spTree>
    <p:extLst>
      <p:ext uri="{BB962C8B-B14F-4D97-AF65-F5344CB8AC3E}">
        <p14:creationId xmlns:p14="http://schemas.microsoft.com/office/powerpoint/2010/main" val="199183647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B74BC-21ED-488F-BED6-52EC5147F7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/>
          <a:lstStyle/>
          <a:p>
            <a:r>
              <a:rPr lang="en-US" dirty="0"/>
              <a:t>20- </a:t>
            </a:r>
            <a:r>
              <a:rPr lang="en-US" sz="4000" b="1" u="sng" dirty="0"/>
              <a:t>Insect Explosions Will Threaten Food Crops</a:t>
            </a:r>
            <a:r>
              <a:rPr lang="en-US" sz="4000" dirty="0"/>
              <a:t>:</a:t>
            </a:r>
          </a:p>
          <a:p>
            <a:r>
              <a:rPr lang="en-US" sz="4000" dirty="0"/>
              <a:t>As carbon dioxide emissions and temperatures  increase, the number of </a:t>
            </a:r>
            <a:r>
              <a:rPr lang="en-US" sz="4000" u="sng" dirty="0"/>
              <a:t>leaf eating insects will surge. </a:t>
            </a:r>
          </a:p>
          <a:p>
            <a:r>
              <a:rPr lang="en-US" sz="4000" dirty="0"/>
              <a:t>This means food supplies will likely shrink precisely at a time when </a:t>
            </a:r>
            <a:r>
              <a:rPr lang="en-US" sz="4000" u="sng" dirty="0"/>
              <a:t>worldwide populations are growing. 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30668687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FCC1D-9CAC-4867-A8EF-409713636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430"/>
            <a:ext cx="10515600" cy="5307533"/>
          </a:xfrm>
        </p:spPr>
        <p:txBody>
          <a:bodyPr>
            <a:normAutofit lnSpcReduction="10000"/>
          </a:bodyPr>
          <a:lstStyle/>
          <a:p>
            <a:r>
              <a:rPr lang="en-US" sz="4800" b="1" dirty="0"/>
              <a:t>“Saving the earth and its peoples from dangerous climate change is an </a:t>
            </a:r>
            <a:r>
              <a:rPr lang="en-US" sz="4800" b="1" u="sng" dirty="0"/>
              <a:t>economic</a:t>
            </a:r>
            <a:r>
              <a:rPr lang="en-US" sz="4800" b="1" dirty="0"/>
              <a:t>, </a:t>
            </a:r>
            <a:r>
              <a:rPr lang="en-US" sz="4800" b="1" u="sng" dirty="0"/>
              <a:t>social</a:t>
            </a:r>
            <a:r>
              <a:rPr lang="en-US" sz="4800" b="1" dirty="0"/>
              <a:t>, and </a:t>
            </a:r>
            <a:r>
              <a:rPr lang="en-US" sz="4800" b="1" u="sng" dirty="0"/>
              <a:t>environmental </a:t>
            </a:r>
            <a:r>
              <a:rPr lang="en-US" sz="4800" b="1" dirty="0"/>
              <a:t>a moral, ethical  issue that goes to the core of many if not all of the </a:t>
            </a:r>
            <a:r>
              <a:rPr lang="en-US" sz="4800" b="1" u="sng" dirty="0"/>
              <a:t>world’s great faiths</a:t>
            </a:r>
            <a:r>
              <a:rPr lang="en-US" sz="4800" b="1" dirty="0"/>
              <a:t>.”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400" dirty="0"/>
              <a:t>Faith leaders in London.</a:t>
            </a:r>
          </a:p>
        </p:txBody>
      </p:sp>
    </p:spTree>
    <p:extLst>
      <p:ext uri="{BB962C8B-B14F-4D97-AF65-F5344CB8AC3E}">
        <p14:creationId xmlns:p14="http://schemas.microsoft.com/office/powerpoint/2010/main" val="57857977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35857F6-EA77-4666-93D6-E17A4DEF1A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9" y="765175"/>
            <a:ext cx="10450285" cy="5327650"/>
          </a:xfrm>
        </p:spPr>
      </p:pic>
    </p:spTree>
    <p:extLst>
      <p:ext uri="{BB962C8B-B14F-4D97-AF65-F5344CB8AC3E}">
        <p14:creationId xmlns:p14="http://schemas.microsoft.com/office/powerpoint/2010/main" val="31551582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50497-B067-4B29-9FEB-F12B45D87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/>
          <a:lstStyle/>
          <a:p>
            <a:r>
              <a:rPr lang="en-US" dirty="0"/>
              <a:t>21- </a:t>
            </a:r>
            <a:r>
              <a:rPr lang="en-US" sz="4000" b="1" u="sng" dirty="0"/>
              <a:t>A Sea Lane is Opening over the Artic Ocean</a:t>
            </a:r>
            <a:r>
              <a:rPr lang="en-US" sz="4000" dirty="0"/>
              <a:t>:</a:t>
            </a:r>
          </a:p>
          <a:p>
            <a:r>
              <a:rPr lang="en-US" sz="4000" dirty="0"/>
              <a:t>Artic </a:t>
            </a:r>
            <a:r>
              <a:rPr lang="en-US" sz="4000" u="sng" dirty="0"/>
              <a:t>icecap is melting </a:t>
            </a:r>
            <a:r>
              <a:rPr lang="en-US" sz="4000" dirty="0"/>
              <a:t>at an alarming rate, leaving vast </a:t>
            </a:r>
            <a:r>
              <a:rPr lang="en-US" sz="4000" u="sng" dirty="0"/>
              <a:t>stretches of open water </a:t>
            </a:r>
            <a:r>
              <a:rPr lang="en-US" sz="4000" dirty="0"/>
              <a:t>where solid pack ice frustrated earlier navigation attempts. 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German ships have pioneered a </a:t>
            </a:r>
            <a:r>
              <a:rPr lang="en-US" sz="4000" u="sng" dirty="0"/>
              <a:t>Northeast Passage</a:t>
            </a:r>
            <a:r>
              <a:rPr lang="en-US" sz="4000" dirty="0"/>
              <a:t> from Korea over the Artic to Europe, saving 10 days and $3 million dollars.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48221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10652-A7CF-4014-8656-46CA6F906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59370"/>
            <a:ext cx="10515600" cy="5217593"/>
          </a:xfrm>
        </p:spPr>
        <p:txBody>
          <a:bodyPr>
            <a:normAutofit/>
          </a:bodyPr>
          <a:lstStyle/>
          <a:p>
            <a:r>
              <a:rPr lang="en-US" sz="4800" b="1" dirty="0"/>
              <a:t>“Time is running out. The more we delay, the more we swill pay.” </a:t>
            </a:r>
          </a:p>
          <a:p>
            <a:pPr marL="0" indent="0">
              <a:buNone/>
            </a:pPr>
            <a:endParaRPr lang="en-US" sz="4800" b="1" dirty="0"/>
          </a:p>
          <a:p>
            <a:r>
              <a:rPr lang="en-US" sz="4400" dirty="0"/>
              <a:t>Ban Ki Moon, U. n. Secretary General.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2059093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ack and white photo of a person&#10;&#10;Description automatically generated">
            <a:extLst>
              <a:ext uri="{FF2B5EF4-FFF2-40B4-BE49-F238E27FC236}">
                <a16:creationId xmlns:a16="http://schemas.microsoft.com/office/drawing/2014/main" id="{5E7654AC-5CA9-4B4C-AA64-DA0BDEA09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7" y="704538"/>
            <a:ext cx="10450286" cy="5427455"/>
          </a:xfrm>
        </p:spPr>
      </p:pic>
    </p:spTree>
    <p:extLst>
      <p:ext uri="{BB962C8B-B14F-4D97-AF65-F5344CB8AC3E}">
        <p14:creationId xmlns:p14="http://schemas.microsoft.com/office/powerpoint/2010/main" val="37544449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B6AA2-A9F7-4FAD-AC37-1BD1AF9669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430"/>
            <a:ext cx="10515600" cy="5307533"/>
          </a:xfrm>
        </p:spPr>
        <p:txBody>
          <a:bodyPr>
            <a:normAutofit/>
          </a:bodyPr>
          <a:lstStyle/>
          <a:p>
            <a:pPr lvl="1"/>
            <a:r>
              <a:rPr lang="en-US" sz="4000" u="sng" dirty="0"/>
              <a:t>THE FACES OF GLOBAL CLIMATE CHANGE</a:t>
            </a:r>
          </a:p>
          <a:p>
            <a:pPr marL="457200" lvl="1" indent="0">
              <a:buNone/>
            </a:pPr>
            <a:endParaRPr lang="en-US" sz="3200" u="sng" dirty="0"/>
          </a:p>
          <a:p>
            <a:pPr marL="457200" lvl="1" indent="0">
              <a:buNone/>
            </a:pPr>
            <a:r>
              <a:rPr lang="en-US" sz="3200" dirty="0"/>
              <a:t>1- 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Earth’s Atmosphere is Changing:</a:t>
            </a:r>
          </a:p>
          <a:p>
            <a:pPr lvl="1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atmosphere is less than 20 miles above us. </a:t>
            </a:r>
          </a:p>
          <a:p>
            <a:pPr lvl="1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Before the Industrial Revolution there were 270 parts per million of CO2 in the atmosphere</a:t>
            </a:r>
          </a:p>
          <a:p>
            <a:pPr marL="457200" lvl="1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- Today there is 405 PPM</a:t>
            </a:r>
          </a:p>
          <a:p>
            <a:pPr lvl="1">
              <a:buFontTx/>
              <a:buChar char="-"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CO2 causes more of the sun’s warmth to be retained</a:t>
            </a:r>
          </a:p>
          <a:p>
            <a:pPr marL="457200" lvl="1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causing the 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“greenhouse effect”.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909324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E6C3D-DAD1-4588-BD47-3DBA4248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54439"/>
            <a:ext cx="10515600" cy="5322524"/>
          </a:xfrm>
        </p:spPr>
        <p:txBody>
          <a:bodyPr/>
          <a:lstStyle/>
          <a:p>
            <a:r>
              <a:rPr lang="en-US" dirty="0"/>
              <a:t>22- </a:t>
            </a:r>
            <a:r>
              <a:rPr lang="en-US" sz="4000" b="1" u="sng" dirty="0"/>
              <a:t>THE PAST 5 YEARS- THE HOTTEST ON RECORD</a:t>
            </a:r>
          </a:p>
          <a:p>
            <a:r>
              <a:rPr lang="en-US" sz="4000" dirty="0"/>
              <a:t>In 2014 there were 357 months in a row of global temperatures warmer than average. </a:t>
            </a:r>
          </a:p>
          <a:p>
            <a:r>
              <a:rPr lang="en-US" sz="4000" dirty="0"/>
              <a:t>2018 was the 4</a:t>
            </a:r>
            <a:r>
              <a:rPr lang="en-US" sz="4000" baseline="30000" dirty="0"/>
              <a:t>th</a:t>
            </a:r>
            <a:r>
              <a:rPr lang="en-US" sz="4000" dirty="0"/>
              <a:t> warmest year behind 2015, 2016 and 2017. </a:t>
            </a:r>
          </a:p>
          <a:p>
            <a:r>
              <a:rPr lang="en-US" sz="4000" dirty="0"/>
              <a:t>The implication of these measurements is that the </a:t>
            </a:r>
            <a:r>
              <a:rPr lang="en-US" sz="4000" u="sng" dirty="0"/>
              <a:t>impacts of climate change are accelerating rapidly. </a:t>
            </a:r>
          </a:p>
        </p:txBody>
      </p:sp>
    </p:spTree>
    <p:extLst>
      <p:ext uri="{BB962C8B-B14F-4D97-AF65-F5344CB8AC3E}">
        <p14:creationId xmlns:p14="http://schemas.microsoft.com/office/powerpoint/2010/main" val="8945428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4A5AF-A54D-4559-9520-00AA7059F4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4420"/>
            <a:ext cx="10515600" cy="5292543"/>
          </a:xfrm>
        </p:spPr>
        <p:txBody>
          <a:bodyPr>
            <a:normAutofit/>
          </a:bodyPr>
          <a:lstStyle/>
          <a:p>
            <a:r>
              <a:rPr lang="en-US" sz="4800" b="1" dirty="0"/>
              <a:t>“Climate change </a:t>
            </a:r>
            <a:r>
              <a:rPr lang="en-US" sz="4800" b="1" u="sng" dirty="0"/>
              <a:t>will change </a:t>
            </a:r>
            <a:r>
              <a:rPr lang="en-US" sz="4800" b="1" dirty="0"/>
              <a:t>our whole </a:t>
            </a:r>
            <a:r>
              <a:rPr lang="en-US" sz="4800" b="1" u="sng" dirty="0"/>
              <a:t>way of life</a:t>
            </a:r>
            <a:r>
              <a:rPr lang="en-US" sz="4800" b="1" dirty="0"/>
              <a:t>.” </a:t>
            </a:r>
          </a:p>
          <a:p>
            <a:r>
              <a:rPr lang="en-US" sz="4800" b="1" dirty="0"/>
              <a:t>What is at stake is an entire philosophical, political, and economic </a:t>
            </a:r>
            <a:r>
              <a:rPr lang="en-US" sz="4800" b="1" u="sng" dirty="0"/>
              <a:t>worldview</a:t>
            </a:r>
            <a:r>
              <a:rPr lang="en-US" sz="4800" dirty="0"/>
              <a:t>.”  </a:t>
            </a:r>
          </a:p>
          <a:p>
            <a:endParaRPr lang="en-US" sz="4800" b="1" dirty="0"/>
          </a:p>
          <a:p>
            <a:r>
              <a:rPr lang="en-US" sz="4400" dirty="0"/>
              <a:t>The Smithsonian Institute. </a:t>
            </a:r>
          </a:p>
        </p:txBody>
      </p:sp>
    </p:spTree>
    <p:extLst>
      <p:ext uri="{BB962C8B-B14F-4D97-AF65-F5344CB8AC3E}">
        <p14:creationId xmlns:p14="http://schemas.microsoft.com/office/powerpoint/2010/main" val="245269631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ECF7BC95-3DB1-48EB-8BFC-6F65002A20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771" y="805213"/>
            <a:ext cx="9987911" cy="5247573"/>
          </a:xfrm>
        </p:spPr>
      </p:pic>
    </p:spTree>
    <p:extLst>
      <p:ext uri="{BB962C8B-B14F-4D97-AF65-F5344CB8AC3E}">
        <p14:creationId xmlns:p14="http://schemas.microsoft.com/office/powerpoint/2010/main" val="330966123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FBBEF-B07A-4840-8B96-17FFDA671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44380"/>
            <a:ext cx="10515600" cy="5232583"/>
          </a:xfrm>
        </p:spPr>
        <p:txBody>
          <a:bodyPr/>
          <a:lstStyle/>
          <a:p>
            <a:r>
              <a:rPr lang="en-US" dirty="0"/>
              <a:t>23- </a:t>
            </a:r>
            <a:r>
              <a:rPr lang="en-US" sz="4000" b="1" u="sng" dirty="0"/>
              <a:t>WATER SUPPLIES WILL SHRINK</a:t>
            </a:r>
            <a:r>
              <a:rPr lang="en-US" sz="4000" dirty="0"/>
              <a:t>:</a:t>
            </a:r>
          </a:p>
          <a:p>
            <a:r>
              <a:rPr lang="en-US" sz="4000" u="sng" dirty="0"/>
              <a:t>Conflicts over water supplies </a:t>
            </a:r>
            <a:r>
              <a:rPr lang="en-US" sz="4000" dirty="0"/>
              <a:t>will increase over the next ten years. </a:t>
            </a:r>
          </a:p>
          <a:p>
            <a:r>
              <a:rPr lang="en-US" sz="4000" u="sng" dirty="0"/>
              <a:t>Decreased agricultural output </a:t>
            </a:r>
            <a:r>
              <a:rPr lang="en-US" sz="4000" dirty="0"/>
              <a:t>caused by global warming is projected </a:t>
            </a:r>
            <a:r>
              <a:rPr lang="en-US" sz="4000" u="sng" dirty="0"/>
              <a:t>making resource scarcities</a:t>
            </a:r>
            <a:r>
              <a:rPr lang="en-US" sz="4000" dirty="0"/>
              <a:t>.</a:t>
            </a:r>
          </a:p>
          <a:p>
            <a:r>
              <a:rPr lang="en-US" sz="4000" dirty="0"/>
              <a:t>Declines will be disproportionately concentrated in </a:t>
            </a:r>
            <a:r>
              <a:rPr lang="en-US" sz="4000" u="sng" dirty="0"/>
              <a:t>developing countries </a:t>
            </a:r>
            <a:r>
              <a:rPr lang="en-US" sz="4000" dirty="0"/>
              <a:t>like those in Sub-Saharan Africa and South Asia.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358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BE98D8-66E1-47A5-9B56-4F3B27101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1" y="1136650"/>
            <a:ext cx="10013429" cy="5040313"/>
          </a:xfrm>
        </p:spPr>
      </p:pic>
    </p:spTree>
    <p:extLst>
      <p:ext uri="{BB962C8B-B14F-4D97-AF65-F5344CB8AC3E}">
        <p14:creationId xmlns:p14="http://schemas.microsoft.com/office/powerpoint/2010/main" val="314070980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close up of a person&#10;&#10;Description automatically generated">
            <a:extLst>
              <a:ext uri="{FF2B5EF4-FFF2-40B4-BE49-F238E27FC236}">
                <a16:creationId xmlns:a16="http://schemas.microsoft.com/office/drawing/2014/main" id="{39B03AC9-57E4-4135-9AF2-A6922FAB8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862" y="1044575"/>
            <a:ext cx="6271770" cy="5132388"/>
          </a:xfrm>
        </p:spPr>
      </p:pic>
      <p:pic>
        <p:nvPicPr>
          <p:cNvPr id="6" name="Picture 5" descr="A close up of a plant&#10;&#10;Description automatically generated">
            <a:extLst>
              <a:ext uri="{FF2B5EF4-FFF2-40B4-BE49-F238E27FC236}">
                <a16:creationId xmlns:a16="http://schemas.microsoft.com/office/drawing/2014/main" id="{B135B5B1-115A-4EE7-A45B-9A26AE6C06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093" y="1044574"/>
            <a:ext cx="6061907" cy="5132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95273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AD26EA-3146-4536-B546-CD9456286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78" y="900113"/>
            <a:ext cx="10291862" cy="5276850"/>
          </a:xfrm>
        </p:spPr>
      </p:pic>
    </p:spTree>
    <p:extLst>
      <p:ext uri="{BB962C8B-B14F-4D97-AF65-F5344CB8AC3E}">
        <p14:creationId xmlns:p14="http://schemas.microsoft.com/office/powerpoint/2010/main" val="823065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DBA78-884A-46F6-B1F2-BB5AD51B9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69430"/>
            <a:ext cx="10515600" cy="5307533"/>
          </a:xfrm>
        </p:spPr>
        <p:txBody>
          <a:bodyPr>
            <a:normAutofit/>
          </a:bodyPr>
          <a:lstStyle/>
          <a:p>
            <a:r>
              <a:rPr lang="en-US" sz="4800" b="1" dirty="0"/>
              <a:t>“The great paradox of climate change is that those </a:t>
            </a:r>
            <a:r>
              <a:rPr lang="en-US" sz="4800" b="1" u="sng" dirty="0"/>
              <a:t>least responsible </a:t>
            </a:r>
            <a:r>
              <a:rPr lang="en-US" sz="4800" b="1" dirty="0"/>
              <a:t>for the emission of pollutants harmful to the earth will be </a:t>
            </a:r>
            <a:r>
              <a:rPr lang="en-US" sz="4800" b="1" u="sng" dirty="0"/>
              <a:t>most severely affected </a:t>
            </a:r>
            <a:r>
              <a:rPr lang="en-US" sz="4800" b="1" dirty="0"/>
              <a:t>and least able to adapt to changing conditions.”</a:t>
            </a:r>
          </a:p>
          <a:p>
            <a:r>
              <a:rPr lang="en-US" sz="4400" dirty="0"/>
              <a:t>Evangelical Lutheran Church of U. s. </a:t>
            </a:r>
          </a:p>
        </p:txBody>
      </p:sp>
    </p:spTree>
    <p:extLst>
      <p:ext uri="{BB962C8B-B14F-4D97-AF65-F5344CB8AC3E}">
        <p14:creationId xmlns:p14="http://schemas.microsoft.com/office/powerpoint/2010/main" val="248432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86843AC-5880-4F46-8740-00FBB0ED24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849086"/>
            <a:ext cx="9013372" cy="5486400"/>
          </a:xfrm>
        </p:spPr>
      </p:pic>
    </p:spTree>
    <p:extLst>
      <p:ext uri="{BB962C8B-B14F-4D97-AF65-F5344CB8AC3E}">
        <p14:creationId xmlns:p14="http://schemas.microsoft.com/office/powerpoint/2010/main" val="2830615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2184</Words>
  <Application>Microsoft Office PowerPoint</Application>
  <PresentationFormat>Widescreen</PresentationFormat>
  <Paragraphs>195</Paragraphs>
  <Slides>76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Arial</vt:lpstr>
      <vt:lpstr>Arial Black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Emmet Farrell</dc:creator>
  <cp:lastModifiedBy>Emmet Farrell</cp:lastModifiedBy>
  <cp:revision>68</cp:revision>
  <dcterms:created xsi:type="dcterms:W3CDTF">2019-02-16T22:40:33Z</dcterms:created>
  <dcterms:modified xsi:type="dcterms:W3CDTF">2019-02-21T02:39:10Z</dcterms:modified>
</cp:coreProperties>
</file>